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69" r:id="rId2"/>
    <p:sldId id="270" r:id="rId3"/>
    <p:sldId id="265" r:id="rId4"/>
    <p:sldId id="515" r:id="rId5"/>
    <p:sldId id="273" r:id="rId6"/>
    <p:sldId id="533" r:id="rId7"/>
    <p:sldId id="535" r:id="rId8"/>
    <p:sldId id="536" r:id="rId9"/>
    <p:sldId id="534" r:id="rId10"/>
    <p:sldId id="459" r:id="rId11"/>
    <p:sldId id="538" r:id="rId12"/>
    <p:sldId id="543" r:id="rId13"/>
    <p:sldId id="544" r:id="rId14"/>
    <p:sldId id="545" r:id="rId15"/>
    <p:sldId id="539" r:id="rId16"/>
    <p:sldId id="546" r:id="rId17"/>
    <p:sldId id="548" r:id="rId18"/>
    <p:sldId id="549" r:id="rId19"/>
    <p:sldId id="542" r:id="rId20"/>
    <p:sldId id="532" r:id="rId21"/>
    <p:sldId id="547" r:id="rId22"/>
    <p:sldId id="541" r:id="rId23"/>
    <p:sldId id="387" r:id="rId24"/>
    <p:sldId id="364" r:id="rId25"/>
    <p:sldId id="260" r:id="rId26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A3A827A-03E1-4F0B-BDEA-AF71799074D3}">
          <p14:sldIdLst>
            <p14:sldId id="269"/>
            <p14:sldId id="270"/>
            <p14:sldId id="265"/>
            <p14:sldId id="515"/>
            <p14:sldId id="273"/>
            <p14:sldId id="533"/>
            <p14:sldId id="535"/>
            <p14:sldId id="536"/>
            <p14:sldId id="534"/>
            <p14:sldId id="459"/>
            <p14:sldId id="538"/>
            <p14:sldId id="543"/>
            <p14:sldId id="544"/>
            <p14:sldId id="545"/>
            <p14:sldId id="539"/>
            <p14:sldId id="546"/>
            <p14:sldId id="548"/>
            <p14:sldId id="549"/>
            <p14:sldId id="542"/>
            <p14:sldId id="532"/>
            <p14:sldId id="547"/>
            <p14:sldId id="541"/>
            <p14:sldId id="387"/>
            <p14:sldId id="364"/>
          </p14:sldIdLst>
        </p14:section>
        <p14:section name="Раздел без заголовка" id="{790A4AC9-DC52-48BC-B99E-21DDEDB0DE90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veWeb" initials="LiveWe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E8"/>
    <a:srgbClr val="E9EDF4"/>
    <a:srgbClr val="4F81BD"/>
    <a:srgbClr val="005791"/>
    <a:srgbClr val="008000"/>
    <a:srgbClr val="000000"/>
    <a:srgbClr val="B82289"/>
    <a:srgbClr val="3483B0"/>
    <a:srgbClr val="387CA9"/>
    <a:srgbClr val="33A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70" autoAdjust="0"/>
    <p:restoredTop sz="94822" autoAdjust="0"/>
  </p:normalViewPr>
  <p:slideViewPr>
    <p:cSldViewPr>
      <p:cViewPr varScale="1">
        <p:scale>
          <a:sx n="149" d="100"/>
          <a:sy n="149" d="100"/>
        </p:scale>
        <p:origin x="228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96822-5CB6-4659-9C33-9B770E72F787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73180-3B6B-467A-95EE-E0588543A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960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日期版面配置區 2"/>
          <p:cNvSpPr txBox="1">
            <a:spLocks noGrp="1"/>
          </p:cNvSpPr>
          <p:nvPr/>
        </p:nvSpPr>
        <p:spPr bwMode="auto">
          <a:xfrm>
            <a:off x="3985767" y="1"/>
            <a:ext cx="3049513" cy="55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defTabSz="990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9E730070-2D40-469D-9DC9-7924CF2C7AC3}" type="datetime1">
              <a:rPr kumimoji="1" lang="zh-TW" altLang="en-US" sz="1300" b="0"/>
              <a:pPr algn="r" eaLnBrk="1" hangingPunct="1"/>
              <a:t>2017/4/4</a:t>
            </a:fld>
            <a:endParaRPr kumimoji="1" lang="en-US" altLang="zh-TW" sz="1300" b="0"/>
          </a:p>
        </p:txBody>
      </p:sp>
      <p:sp>
        <p:nvSpPr>
          <p:cNvPr id="51203" name="投影片編號版面配置區 6"/>
          <p:cNvSpPr txBox="1">
            <a:spLocks noGrp="1"/>
          </p:cNvSpPr>
          <p:nvPr/>
        </p:nvSpPr>
        <p:spPr bwMode="auto">
          <a:xfrm>
            <a:off x="3985767" y="10555634"/>
            <a:ext cx="3049513" cy="55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2574EBAC-0F1B-4776-8A64-BBA6049A5B12}" type="slidenum">
              <a:rPr kumimoji="1" lang="zh-TW" altLang="en-US" sz="1300" b="0"/>
              <a:pPr algn="r" eaLnBrk="1" hangingPunct="1"/>
              <a:t>23</a:t>
            </a:fld>
            <a:endParaRPr kumimoji="1" lang="en-US" altLang="zh-TW" sz="1300" b="0"/>
          </a:p>
        </p:txBody>
      </p:sp>
      <p:sp>
        <p:nvSpPr>
          <p:cNvPr id="5120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803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Титульный слайд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"/>
            <a:ext cx="9139940" cy="51457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1" y="1275606"/>
            <a:ext cx="8695594" cy="25922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defRPr sz="3200">
                <a:solidFill>
                  <a:schemeClr val="bg1"/>
                </a:solidFill>
                <a:latin typeface="Segoe UI Light" panose="020B0502040204020203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788024" y="4281111"/>
            <a:ext cx="3059654" cy="432048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  <a:latin typeface="Segoe UI Light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Автор</a:t>
            </a:r>
          </a:p>
          <a:p>
            <a:r>
              <a:rPr lang="ru-RU" dirty="0" smtClean="0"/>
              <a:t>Компания</a:t>
            </a:r>
            <a:endParaRPr lang="ru-RU" dirty="0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8055064" y="4037856"/>
            <a:ext cx="892051" cy="918559"/>
          </a:xfrm>
          <a:prstGeom prst="rect">
            <a:avLst/>
          </a:prstGeom>
          <a:solidFill>
            <a:srgbClr val="278ABB"/>
          </a:solidFill>
          <a:ln w="9525">
            <a:solidFill>
              <a:srgbClr val="33A7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noFill/>
              </a:ln>
            </a:endParaRPr>
          </a:p>
        </p:txBody>
      </p:sp>
      <p:pic>
        <p:nvPicPr>
          <p:cNvPr id="32" name="Рисунок 31"/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4968"/>
            <a:ext cx="1872208" cy="389448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8280300" y="4405628"/>
            <a:ext cx="44816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2016</a:t>
            </a:r>
            <a:endParaRPr lang="ru-RU" sz="1200" dirty="0">
              <a:solidFill>
                <a:schemeClr val="bg1"/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TextBox 34"/>
          <p:cNvSpPr txBox="1"/>
          <p:nvPr userDrawn="1"/>
        </p:nvSpPr>
        <p:spPr>
          <a:xfrm>
            <a:off x="7685808" y="264968"/>
            <a:ext cx="126130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WWW.PROSOFT.RU</a:t>
            </a:r>
            <a:endParaRPr lang="ru-RU" sz="1200" dirty="0">
              <a:solidFill>
                <a:schemeClr val="bg1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4572000" y="4037856"/>
            <a:ext cx="3430445" cy="918559"/>
          </a:xfrm>
          <a:prstGeom prst="rect">
            <a:avLst/>
          </a:prstGeom>
          <a:noFill/>
          <a:ln w="9525">
            <a:solidFill>
              <a:srgbClr val="33A7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noFill/>
              </a:ln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7685808" y="654416"/>
            <a:ext cx="1458192" cy="0"/>
          </a:xfrm>
          <a:prstGeom prst="line">
            <a:avLst/>
          </a:prstGeom>
          <a:ln w="6350">
            <a:solidFill>
              <a:srgbClr val="33A7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994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923678"/>
            <a:ext cx="8496944" cy="136815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Segoe UI Light" panose="020B0502040204020203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5486"/>
            <a:ext cx="1296144" cy="269618"/>
          </a:xfrm>
          <a:prstGeom prst="rect">
            <a:avLst/>
          </a:prstGeom>
        </p:spPr>
      </p:pic>
      <p:grpSp>
        <p:nvGrpSpPr>
          <p:cNvPr id="13" name="Группа 12"/>
          <p:cNvGrpSpPr/>
          <p:nvPr userDrawn="1"/>
        </p:nvGrpSpPr>
        <p:grpSpPr>
          <a:xfrm>
            <a:off x="3597547" y="4371949"/>
            <a:ext cx="1948906" cy="307777"/>
            <a:chOff x="3559198" y="4371949"/>
            <a:chExt cx="1948906" cy="307777"/>
          </a:xfrm>
        </p:grpSpPr>
        <p:sp>
          <p:nvSpPr>
            <p:cNvPr id="14" name="TextBox 13"/>
            <p:cNvSpPr txBox="1"/>
            <p:nvPr userDrawn="1"/>
          </p:nvSpPr>
          <p:spPr>
            <a:xfrm>
              <a:off x="3851368" y="4371949"/>
              <a:ext cx="16567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Segoe UI Light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WWW.PROSOFT.RU</a:t>
              </a:r>
              <a:endParaRPr lang="ru-RU" sz="140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8" name="Picture 2" descr="\\fileserver.prosoft.ru\MARKET\_Profiles\rudkovsky\Desktop\earth94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9198" y="4401106"/>
              <a:ext cx="249462" cy="249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6664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70744"/>
            <a:ext cx="4752528" cy="1602012"/>
          </a:xfrm>
          <a:prstGeom prst="rect">
            <a:avLst/>
          </a:prstGeom>
        </p:spPr>
      </p:pic>
      <p:grpSp>
        <p:nvGrpSpPr>
          <p:cNvPr id="6" name="Группа 5"/>
          <p:cNvGrpSpPr/>
          <p:nvPr userDrawn="1"/>
        </p:nvGrpSpPr>
        <p:grpSpPr>
          <a:xfrm>
            <a:off x="3597547" y="4371949"/>
            <a:ext cx="1948906" cy="307777"/>
            <a:chOff x="3559198" y="4371949"/>
            <a:chExt cx="1948906" cy="307777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3851368" y="4371949"/>
              <a:ext cx="16567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Segoe UI Light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WWW.PROSOFT.RU</a:t>
              </a:r>
              <a:endParaRPr lang="ru-RU" sz="1400" dirty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2" name="Picture 2" descr="\\fileserver.prosoft.ru\MARKET\_Profiles\rudkovsky\Desktop\earth94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9198" y="4401106"/>
              <a:ext cx="249462" cy="249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2129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AC0B-A0AC-4744-B700-E57F2BA51245}" type="datetime1">
              <a:rPr lang="ru-RU" smtClean="0"/>
              <a:pPr/>
              <a:t>04.04.2017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04B9-C052-496D-8E25-76A4029B0B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528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177800" indent="-177800"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800" smtClean="0"/>
            </a:lvl1pPr>
            <a:lvl2pPr marL="539750" indent="-177800"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600" smtClean="0"/>
            </a:lvl2pPr>
            <a:lvl3pPr marL="895350" indent="-177800"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400" smtClean="0"/>
            </a:lvl3pPr>
            <a:lvl4pPr marL="1257300" indent="-177800"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200" smtClean="0"/>
            </a:lvl4pPr>
            <a:lvl5pPr marL="1612900" indent="-177800"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tabLst/>
              <a:defRPr lang="ru-RU" sz="1200"/>
            </a:lvl5pPr>
          </a:lstStyle>
          <a:p>
            <a:pPr lvl="0">
              <a:buClr>
                <a:srgbClr val="33A7D4"/>
              </a:buClr>
              <a:buSzPct val="90000"/>
            </a:pPr>
            <a:r>
              <a:rPr lang="ru-RU" dirty="0" smtClean="0"/>
              <a:t>Образец текста</a:t>
            </a:r>
          </a:p>
          <a:p>
            <a:pPr lvl="1">
              <a:buClr>
                <a:srgbClr val="33A7D4"/>
              </a:buClr>
              <a:buSzPct val="90000"/>
            </a:pPr>
            <a:r>
              <a:rPr lang="ru-RU" dirty="0" smtClean="0"/>
              <a:t>Второй уровень</a:t>
            </a:r>
          </a:p>
          <a:p>
            <a:pPr lvl="2">
              <a:buClr>
                <a:srgbClr val="33A7D4"/>
              </a:buClr>
              <a:buSzPct val="90000"/>
            </a:pPr>
            <a:r>
              <a:rPr lang="ru-RU" dirty="0" smtClean="0"/>
              <a:t>Третий уровень</a:t>
            </a:r>
          </a:p>
          <a:p>
            <a:pPr lvl="3">
              <a:buClr>
                <a:srgbClr val="33A7D4"/>
              </a:buClr>
              <a:buSzPct val="90000"/>
            </a:pPr>
            <a:r>
              <a:rPr lang="ru-RU" dirty="0" smtClean="0"/>
              <a:t>Четвертый уровень</a:t>
            </a:r>
          </a:p>
          <a:p>
            <a:pPr lvl="4">
              <a:buClr>
                <a:srgbClr val="33A7D4"/>
              </a:buClr>
              <a:buSzPct val="90000"/>
            </a:pPr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21E2-0FE2-4601-A2BF-1E359924C1D9}" type="datetime1">
              <a:rPr lang="ru-RU" smtClean="0"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04B9-C052-496D-8E25-76A4029B0BE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9912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"/>
            <a:ext cx="6840760" cy="65143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15566"/>
            <a:ext cx="4038600" cy="3679057"/>
          </a:xfrm>
        </p:spPr>
        <p:txBody>
          <a:bodyPr>
            <a:noAutofit/>
          </a:bodyPr>
          <a:lstStyle>
            <a:lvl1pPr marL="177800" indent="-177800"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sz="1800"/>
            </a:lvl1pPr>
            <a:lvl2pPr marL="539750" indent="-177800"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sz="1600"/>
            </a:lvl2pPr>
            <a:lvl3pPr marL="895350" indent="-177800"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sz="1400"/>
            </a:lvl3pPr>
            <a:lvl4pPr marL="1257300" indent="-177800"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sz="1200"/>
            </a:lvl4pPr>
            <a:lvl5pPr marL="1612900" indent="-177800"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15566"/>
            <a:ext cx="4038600" cy="3679057"/>
          </a:xfrm>
        </p:spPr>
        <p:txBody>
          <a:bodyPr vert="horz" lIns="0" tIns="0" rIns="0" bIns="0" rtlCol="0">
            <a:noAutofit/>
          </a:bodyPr>
          <a:lstStyle>
            <a:lvl1pPr marL="177800" indent="-177800"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600" dirty="0" smtClean="0"/>
            </a:lvl1pPr>
            <a:lvl2pPr marL="539750" indent="-177800"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400" dirty="0" smtClean="0"/>
            </a:lvl2pPr>
            <a:lvl3pPr marL="895350" indent="-177800"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200" dirty="0" smtClean="0"/>
            </a:lvl3pPr>
            <a:lvl4pPr marL="1257300" indent="-177800"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100" dirty="0" smtClean="0"/>
            </a:lvl4pPr>
            <a:lvl5pPr marL="1612900" indent="-177800"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100" dirty="0"/>
            </a:lvl5pPr>
          </a:lstStyle>
          <a:p>
            <a:pPr lvl="0">
              <a:buClr>
                <a:srgbClr val="33A7D4"/>
              </a:buClr>
              <a:buSzPct val="90000"/>
            </a:pPr>
            <a:r>
              <a:rPr lang="ru-RU" dirty="0" smtClean="0"/>
              <a:t>Образец текста</a:t>
            </a:r>
          </a:p>
          <a:p>
            <a:pPr lvl="1">
              <a:buClr>
                <a:srgbClr val="33A7D4"/>
              </a:buClr>
              <a:buSzPct val="90000"/>
            </a:pPr>
            <a:r>
              <a:rPr lang="ru-RU" dirty="0" smtClean="0"/>
              <a:t>Второй уровень</a:t>
            </a:r>
          </a:p>
          <a:p>
            <a:pPr lvl="2">
              <a:buClr>
                <a:srgbClr val="33A7D4"/>
              </a:buClr>
              <a:buSzPct val="90000"/>
            </a:pPr>
            <a:r>
              <a:rPr lang="ru-RU" dirty="0" smtClean="0"/>
              <a:t>Третий уровень</a:t>
            </a:r>
          </a:p>
          <a:p>
            <a:pPr lvl="3">
              <a:buClr>
                <a:srgbClr val="33A7D4"/>
              </a:buClr>
              <a:buSzPct val="90000"/>
            </a:pPr>
            <a:r>
              <a:rPr lang="ru-RU" dirty="0" smtClean="0"/>
              <a:t>Четвертый уровень</a:t>
            </a:r>
          </a:p>
          <a:p>
            <a:pPr lvl="4">
              <a:buClr>
                <a:srgbClr val="33A7D4"/>
              </a:buClr>
              <a:buSzPct val="90000"/>
            </a:pPr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0A24-432C-4AF6-A7E6-222843785CB1}" type="datetime1">
              <a:rPr lang="ru-RU" smtClean="0"/>
              <a:t>04.04.2017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04B9-C052-496D-8E25-76A4029B0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024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"/>
            <a:ext cx="6840760" cy="65143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915566"/>
            <a:ext cx="4040188" cy="47982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000" b="0">
                <a:solidFill>
                  <a:srgbClr val="00579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491630"/>
            <a:ext cx="4040188" cy="3102992"/>
          </a:xfrm>
        </p:spPr>
        <p:txBody>
          <a:bodyPr>
            <a:noAutofit/>
          </a:bodyPr>
          <a:lstStyle>
            <a:lvl1pPr marL="177800" indent="-177800"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800" dirty="0" smtClean="0"/>
            </a:lvl1pPr>
            <a:lvl2pPr marL="539750" indent="-177800"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600" dirty="0" smtClean="0"/>
            </a:lvl2pPr>
            <a:lvl3pPr marL="895350" indent="-177800"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tabLst/>
              <a:defRPr lang="ru-RU" sz="1400" dirty="0" smtClean="0"/>
            </a:lvl3pPr>
            <a:lvl4pPr marL="1257300" indent="-177800"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200" dirty="0" smtClean="0"/>
            </a:lvl4pPr>
            <a:lvl5pPr marL="1612900" indent="-177800"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200" dirty="0"/>
            </a:lvl5pPr>
          </a:lstStyle>
          <a:p>
            <a:pPr lvl="0">
              <a:buClr>
                <a:srgbClr val="33A7D4"/>
              </a:buClr>
              <a:buSzPct val="90000"/>
            </a:pPr>
            <a:r>
              <a:rPr lang="ru-RU" dirty="0" smtClean="0"/>
              <a:t>Образец текста</a:t>
            </a:r>
          </a:p>
          <a:p>
            <a:pPr lvl="1">
              <a:buClr>
                <a:srgbClr val="33A7D4"/>
              </a:buClr>
              <a:buSzPct val="90000"/>
            </a:pPr>
            <a:r>
              <a:rPr lang="ru-RU" dirty="0" smtClean="0"/>
              <a:t>Второй уровень</a:t>
            </a:r>
          </a:p>
          <a:p>
            <a:pPr lvl="2">
              <a:buClr>
                <a:srgbClr val="33A7D4"/>
              </a:buClr>
              <a:buSzPct val="90000"/>
            </a:pPr>
            <a:r>
              <a:rPr lang="ru-RU" dirty="0" smtClean="0"/>
              <a:t>Третий уровень</a:t>
            </a:r>
          </a:p>
          <a:p>
            <a:pPr lvl="3">
              <a:buClr>
                <a:srgbClr val="33A7D4"/>
              </a:buClr>
              <a:buSzPct val="90000"/>
            </a:pPr>
            <a:r>
              <a:rPr lang="ru-RU" dirty="0" smtClean="0"/>
              <a:t>Четвертый уровень</a:t>
            </a:r>
          </a:p>
          <a:p>
            <a:pPr lvl="4">
              <a:buClr>
                <a:srgbClr val="33A7D4"/>
              </a:buClr>
              <a:buSzPct val="90000"/>
            </a:pPr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915566"/>
            <a:ext cx="4041775" cy="47982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000" b="0">
                <a:solidFill>
                  <a:srgbClr val="00579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491630"/>
            <a:ext cx="4041775" cy="3102992"/>
          </a:xfrm>
        </p:spPr>
        <p:txBody>
          <a:bodyPr>
            <a:noAutofit/>
          </a:bodyPr>
          <a:lstStyle>
            <a:lvl1pPr marL="177800" indent="-177800"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800" smtClean="0"/>
            </a:lvl1pPr>
            <a:lvl2pPr marL="539750" indent="-177800"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600" smtClean="0"/>
            </a:lvl2pPr>
            <a:lvl3pPr marL="895350" indent="-177800"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400" smtClean="0"/>
            </a:lvl3pPr>
            <a:lvl4pPr marL="1257300" indent="-177800"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200" smtClean="0"/>
            </a:lvl4pPr>
            <a:lvl5pPr marL="1612900" indent="-177800"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200"/>
            </a:lvl5pPr>
          </a:lstStyle>
          <a:p>
            <a:pPr lvl="0">
              <a:buClr>
                <a:srgbClr val="33A7D4"/>
              </a:buClr>
              <a:buSzPct val="90000"/>
            </a:pPr>
            <a:r>
              <a:rPr lang="ru-RU" dirty="0" smtClean="0"/>
              <a:t>Образец текста</a:t>
            </a:r>
          </a:p>
          <a:p>
            <a:pPr lvl="1">
              <a:buClr>
                <a:srgbClr val="33A7D4"/>
              </a:buClr>
              <a:buSzPct val="90000"/>
            </a:pPr>
            <a:r>
              <a:rPr lang="ru-RU" dirty="0" smtClean="0"/>
              <a:t>Второй уровень</a:t>
            </a:r>
          </a:p>
          <a:p>
            <a:pPr lvl="2">
              <a:buClr>
                <a:srgbClr val="33A7D4"/>
              </a:buClr>
              <a:buSzPct val="90000"/>
            </a:pPr>
            <a:r>
              <a:rPr lang="ru-RU" dirty="0" smtClean="0"/>
              <a:t>Третий уровень</a:t>
            </a:r>
          </a:p>
          <a:p>
            <a:pPr lvl="3">
              <a:buClr>
                <a:srgbClr val="33A7D4"/>
              </a:buClr>
              <a:buSzPct val="90000"/>
            </a:pPr>
            <a:r>
              <a:rPr lang="ru-RU" dirty="0" smtClean="0"/>
              <a:t>Четвертый уровень</a:t>
            </a:r>
          </a:p>
          <a:p>
            <a:pPr lvl="4">
              <a:buClr>
                <a:srgbClr val="33A7D4"/>
              </a:buClr>
              <a:buSzPct val="90000"/>
            </a:pPr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7D979-C767-4314-A10F-B9F4F3D0A6E3}" type="datetime1">
              <a:rPr lang="ru-RU" smtClean="0"/>
              <a:t>04.04.2017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04B9-C052-496D-8E25-76A4029B0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935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"/>
            <a:ext cx="6840760" cy="65143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BDDC-1ADB-4119-85C3-72EC476D274F}" type="datetime1">
              <a:rPr lang="ru-RU" smtClean="0"/>
              <a:t>04.04.2017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04B9-C052-496D-8E25-76A4029B0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711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600450"/>
            <a:ext cx="8208912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7544" y="843557"/>
            <a:ext cx="8208912" cy="27021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4025503"/>
            <a:ext cx="8208912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7328-5958-4C02-88F3-DE2AAF94489B}" type="datetime1">
              <a:rPr lang="ru-RU" smtClean="0"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04B9-C052-496D-8E25-76A4029B0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867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5486"/>
            <a:ext cx="1296144" cy="26961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177800" indent="-177800"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mtClean="0">
                <a:solidFill>
                  <a:schemeClr val="bg1"/>
                </a:solidFill>
              </a:defRPr>
            </a:lvl1pPr>
            <a:lvl2pPr marL="539750" indent="-177800"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mtClean="0">
                <a:solidFill>
                  <a:schemeClr val="bg1"/>
                </a:solidFill>
              </a:defRPr>
            </a:lvl2pPr>
            <a:lvl3pPr marL="895350" indent="-177800"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mtClean="0">
                <a:solidFill>
                  <a:schemeClr val="bg1"/>
                </a:solidFill>
              </a:defRPr>
            </a:lvl3pPr>
            <a:lvl4pPr marL="1257300" indent="-177800"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mtClean="0">
                <a:solidFill>
                  <a:schemeClr val="bg1"/>
                </a:solidFill>
              </a:defRPr>
            </a:lvl4pPr>
            <a:lvl5pPr marL="1612900" indent="-177800"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>
                <a:solidFill>
                  <a:schemeClr val="bg1"/>
                </a:solidFill>
              </a:defRPr>
            </a:lvl5pPr>
          </a:lstStyle>
          <a:p>
            <a:pPr lvl="0">
              <a:buClr>
                <a:srgbClr val="33A7D4"/>
              </a:buClr>
              <a:buSzPct val="90000"/>
            </a:pPr>
            <a:r>
              <a:rPr lang="ru-RU" dirty="0" smtClean="0"/>
              <a:t>Образец текста</a:t>
            </a:r>
          </a:p>
          <a:p>
            <a:pPr lvl="1">
              <a:buClr>
                <a:srgbClr val="33A7D4"/>
              </a:buClr>
              <a:buSzPct val="90000"/>
            </a:pPr>
            <a:r>
              <a:rPr lang="ru-RU" dirty="0" smtClean="0"/>
              <a:t>Второй уровень</a:t>
            </a:r>
          </a:p>
          <a:p>
            <a:pPr lvl="2">
              <a:buClr>
                <a:srgbClr val="33A7D4"/>
              </a:buClr>
              <a:buSzPct val="90000"/>
            </a:pPr>
            <a:r>
              <a:rPr lang="ru-RU" dirty="0" smtClean="0"/>
              <a:t>Третий уровень</a:t>
            </a:r>
          </a:p>
          <a:p>
            <a:pPr lvl="3">
              <a:buClr>
                <a:srgbClr val="33A7D4"/>
              </a:buClr>
              <a:buSzPct val="90000"/>
            </a:pPr>
            <a:r>
              <a:rPr lang="ru-RU" dirty="0" smtClean="0"/>
              <a:t>Четвертый уровень</a:t>
            </a:r>
          </a:p>
          <a:p>
            <a:pPr lvl="4">
              <a:buClr>
                <a:srgbClr val="33A7D4"/>
              </a:buClr>
              <a:buSzPct val="90000"/>
            </a:pPr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CE221E2-0FE2-4601-A2BF-1E359924C1D9}" type="datetime1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B804B9-C052-496D-8E25-76A4029B0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95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5486"/>
            <a:ext cx="1296144" cy="26961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177800" indent="-177800"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mtClean="0">
                <a:solidFill>
                  <a:schemeClr val="bg1"/>
                </a:solidFill>
              </a:defRPr>
            </a:lvl1pPr>
            <a:lvl2pPr marL="539750" indent="-177800"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mtClean="0">
                <a:solidFill>
                  <a:schemeClr val="bg1"/>
                </a:solidFill>
              </a:defRPr>
            </a:lvl2pPr>
            <a:lvl3pPr marL="895350" indent="-177800"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tabLst/>
              <a:defRPr lang="ru-RU" smtClean="0">
                <a:solidFill>
                  <a:schemeClr val="bg1"/>
                </a:solidFill>
              </a:defRPr>
            </a:lvl3pPr>
            <a:lvl4pPr marL="1257300" indent="-177800"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mtClean="0">
                <a:solidFill>
                  <a:schemeClr val="bg1"/>
                </a:solidFill>
              </a:defRPr>
            </a:lvl4pPr>
            <a:lvl5pPr marL="1612900" indent="-177800"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>
                <a:solidFill>
                  <a:schemeClr val="bg1"/>
                </a:solidFill>
              </a:defRPr>
            </a:lvl5pPr>
          </a:lstStyle>
          <a:p>
            <a:pPr lvl="0">
              <a:buClr>
                <a:srgbClr val="33A7D4"/>
              </a:buClr>
              <a:buSzPct val="90000"/>
            </a:pPr>
            <a:r>
              <a:rPr lang="ru-RU" dirty="0" smtClean="0"/>
              <a:t>Образец текста</a:t>
            </a:r>
          </a:p>
          <a:p>
            <a:pPr lvl="1">
              <a:buClr>
                <a:srgbClr val="33A7D4"/>
              </a:buClr>
              <a:buSzPct val="90000"/>
            </a:pPr>
            <a:r>
              <a:rPr lang="ru-RU" dirty="0" smtClean="0"/>
              <a:t>Второй уровень</a:t>
            </a:r>
          </a:p>
          <a:p>
            <a:pPr lvl="2">
              <a:buClr>
                <a:srgbClr val="33A7D4"/>
              </a:buClr>
              <a:buSzPct val="90000"/>
            </a:pPr>
            <a:r>
              <a:rPr lang="ru-RU" dirty="0" smtClean="0"/>
              <a:t>Третий уровень</a:t>
            </a:r>
          </a:p>
          <a:p>
            <a:pPr lvl="3">
              <a:buClr>
                <a:srgbClr val="33A7D4"/>
              </a:buClr>
              <a:buSzPct val="90000"/>
            </a:pPr>
            <a:r>
              <a:rPr lang="ru-RU" dirty="0" smtClean="0"/>
              <a:t>Четвертый уровень</a:t>
            </a:r>
          </a:p>
          <a:p>
            <a:pPr lvl="4">
              <a:buClr>
                <a:srgbClr val="33A7D4"/>
              </a:buClr>
              <a:buSzPct val="90000"/>
            </a:pPr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CE221E2-0FE2-4601-A2BF-1E359924C1D9}" type="datetime1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B804B9-C052-496D-8E25-76A4029B0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298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5486"/>
            <a:ext cx="1296144" cy="26961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177800" indent="-177800"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mtClean="0">
                <a:solidFill>
                  <a:schemeClr val="bg1"/>
                </a:solidFill>
              </a:defRPr>
            </a:lvl1pPr>
            <a:lvl2pPr marL="539750" indent="-177800"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mtClean="0">
                <a:solidFill>
                  <a:schemeClr val="bg1"/>
                </a:solidFill>
              </a:defRPr>
            </a:lvl2pPr>
            <a:lvl3pPr marL="895350" indent="-177800"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mtClean="0">
                <a:solidFill>
                  <a:schemeClr val="bg1"/>
                </a:solidFill>
              </a:defRPr>
            </a:lvl3pPr>
            <a:lvl4pPr marL="1257300" indent="-177800"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mtClean="0">
                <a:solidFill>
                  <a:schemeClr val="bg1"/>
                </a:solidFill>
              </a:defRPr>
            </a:lvl4pPr>
            <a:lvl5pPr marL="1612900" indent="-177800"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>
                <a:solidFill>
                  <a:schemeClr val="bg1"/>
                </a:solidFill>
              </a:defRPr>
            </a:lvl5pPr>
          </a:lstStyle>
          <a:p>
            <a:pPr lvl="0">
              <a:buClr>
                <a:srgbClr val="33A7D4"/>
              </a:buClr>
              <a:buSzPct val="90000"/>
            </a:pPr>
            <a:r>
              <a:rPr lang="ru-RU" dirty="0" smtClean="0"/>
              <a:t>Образец текста</a:t>
            </a:r>
          </a:p>
          <a:p>
            <a:pPr lvl="1">
              <a:buClr>
                <a:srgbClr val="33A7D4"/>
              </a:buClr>
              <a:buSzPct val="90000"/>
            </a:pPr>
            <a:r>
              <a:rPr lang="ru-RU" dirty="0" smtClean="0"/>
              <a:t>Второй уровень</a:t>
            </a:r>
          </a:p>
          <a:p>
            <a:pPr lvl="2">
              <a:buClr>
                <a:srgbClr val="33A7D4"/>
              </a:buClr>
              <a:buSzPct val="90000"/>
            </a:pPr>
            <a:r>
              <a:rPr lang="ru-RU" dirty="0" smtClean="0"/>
              <a:t>Третий уровень</a:t>
            </a:r>
          </a:p>
          <a:p>
            <a:pPr lvl="3">
              <a:buClr>
                <a:srgbClr val="33A7D4"/>
              </a:buClr>
              <a:buSzPct val="90000"/>
            </a:pPr>
            <a:r>
              <a:rPr lang="ru-RU" dirty="0" smtClean="0"/>
              <a:t>Четвертый уровень</a:t>
            </a:r>
          </a:p>
          <a:p>
            <a:pPr lvl="4">
              <a:buClr>
                <a:srgbClr val="33A7D4"/>
              </a:buClr>
              <a:buSzPct val="90000"/>
            </a:pPr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CE221E2-0FE2-4601-A2BF-1E359924C1D9}" type="datetime1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B804B9-C052-496D-8E25-76A4029B0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043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915566"/>
            <a:ext cx="8219256" cy="36724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>
              <a:buClr>
                <a:srgbClr val="33A7D4"/>
              </a:buClr>
              <a:buSzPct val="90000"/>
            </a:pPr>
            <a:r>
              <a:rPr lang="ru-RU" dirty="0" smtClean="0"/>
              <a:t>Образец текста</a:t>
            </a:r>
          </a:p>
          <a:p>
            <a:pPr lvl="1">
              <a:buClr>
                <a:srgbClr val="33A7D4"/>
              </a:buClr>
              <a:buSzPct val="90000"/>
            </a:pPr>
            <a:r>
              <a:rPr lang="ru-RU" dirty="0" smtClean="0"/>
              <a:t>Второй уровень</a:t>
            </a:r>
          </a:p>
          <a:p>
            <a:pPr lvl="2">
              <a:buClr>
                <a:srgbClr val="33A7D4"/>
              </a:buClr>
              <a:buSzPct val="90000"/>
            </a:pPr>
            <a:r>
              <a:rPr lang="ru-RU" dirty="0" smtClean="0"/>
              <a:t>Третий уровень</a:t>
            </a:r>
          </a:p>
          <a:p>
            <a:pPr lvl="3">
              <a:buClr>
                <a:srgbClr val="33A7D4"/>
              </a:buClr>
              <a:buSzPct val="90000"/>
            </a:pPr>
            <a:r>
              <a:rPr lang="ru-RU" dirty="0" smtClean="0"/>
              <a:t>Четвертый уровень</a:t>
            </a:r>
          </a:p>
          <a:p>
            <a:pPr lvl="4">
              <a:buClr>
                <a:srgbClr val="33A7D4"/>
              </a:buClr>
              <a:buSzPct val="90000"/>
            </a:pPr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869656"/>
            <a:ext cx="213360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7E2AC0B-A0AC-4744-B700-E57F2BA51245}" type="datetime1">
              <a:rPr lang="ru-RU" smtClean="0"/>
              <a:pPr/>
              <a:t>04.04.2017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86965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869656"/>
            <a:ext cx="2133600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rgbClr val="00579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CB804B9-C052-496D-8E25-76A4029B0BE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5486"/>
            <a:ext cx="1296144" cy="269618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46856" y="5481"/>
            <a:ext cx="6429400" cy="64172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38286" y="658402"/>
            <a:ext cx="8705714" cy="0"/>
          </a:xfrm>
          <a:prstGeom prst="line">
            <a:avLst/>
          </a:prstGeom>
          <a:ln w="6350">
            <a:solidFill>
              <a:srgbClr val="33A7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98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0" r:id="rId2"/>
    <p:sldLayoutId id="2147483652" r:id="rId3"/>
    <p:sldLayoutId id="2147483653" r:id="rId4"/>
    <p:sldLayoutId id="2147483654" r:id="rId5"/>
    <p:sldLayoutId id="2147483657" r:id="rId6"/>
    <p:sldLayoutId id="2147483660" r:id="rId7"/>
    <p:sldLayoutId id="2147483663" r:id="rId8"/>
    <p:sldLayoutId id="2147483665" r:id="rId9"/>
    <p:sldLayoutId id="2147483658" r:id="rId10"/>
    <p:sldLayoutId id="2147483661" r:id="rId11"/>
    <p:sldLayoutId id="2147483669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5791"/>
          </a:solidFill>
          <a:latin typeface="Segoe UI Light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7800" indent="-177800" algn="l" defTabSz="914400" rtl="0" eaLnBrk="1" latinLnBrk="0" hangingPunct="1">
        <a:spcBef>
          <a:spcPct val="20000"/>
        </a:spcBef>
        <a:buClr>
          <a:srgbClr val="FF0000"/>
        </a:buClr>
        <a:buSzPct val="90000"/>
        <a:buFont typeface="Arial" panose="020B0604020202020204" pitchFamily="34" charset="0"/>
        <a:buChar char="•"/>
        <a:defRPr lang="ru-RU" sz="1800" kern="1200" dirty="0" smtClean="0">
          <a:solidFill>
            <a:schemeClr val="tx1"/>
          </a:solidFill>
          <a:latin typeface="Segoe UI Light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539750" indent="-177800" algn="l" defTabSz="914400" rtl="0" eaLnBrk="1" latinLnBrk="0" hangingPunct="1">
        <a:spcBef>
          <a:spcPct val="20000"/>
        </a:spcBef>
        <a:buClr>
          <a:srgbClr val="FF0000"/>
        </a:buClr>
        <a:buSzPct val="90000"/>
        <a:buFont typeface="Arial" panose="020B0604020202020204" pitchFamily="34" charset="0"/>
        <a:buChar char="•"/>
        <a:defRPr lang="ru-RU" sz="1600" kern="1200" dirty="0" smtClean="0">
          <a:solidFill>
            <a:schemeClr val="tx1"/>
          </a:solidFill>
          <a:latin typeface="Segoe UI Light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895350" indent="-177800" algn="l" defTabSz="914400" rtl="0" eaLnBrk="1" latinLnBrk="0" hangingPunct="1">
        <a:spcBef>
          <a:spcPct val="20000"/>
        </a:spcBef>
        <a:buClr>
          <a:srgbClr val="FF0000"/>
        </a:buClr>
        <a:buSzPct val="90000"/>
        <a:buFont typeface="Arial" panose="020B0604020202020204" pitchFamily="34" charset="0"/>
        <a:buChar char="•"/>
        <a:defRPr lang="ru-RU" sz="1400" kern="1200" dirty="0" smtClean="0">
          <a:solidFill>
            <a:schemeClr val="tx1"/>
          </a:solidFill>
          <a:latin typeface="Segoe UI Light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257300" indent="-177800" algn="l" defTabSz="914400" rtl="0" eaLnBrk="1" latinLnBrk="0" hangingPunct="1">
        <a:spcBef>
          <a:spcPct val="20000"/>
        </a:spcBef>
        <a:buClr>
          <a:srgbClr val="FF0000"/>
        </a:buClr>
        <a:buSzPct val="90000"/>
        <a:buFont typeface="Arial" panose="020B0604020202020204" pitchFamily="34" charset="0"/>
        <a:buChar char="•"/>
        <a:defRPr lang="ru-RU" sz="1200" kern="1200" dirty="0" smtClean="0">
          <a:solidFill>
            <a:schemeClr val="tx1"/>
          </a:solidFill>
          <a:latin typeface="Segoe UI Light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612900" indent="-177800" algn="l" defTabSz="914400" rtl="0" eaLnBrk="1" latinLnBrk="0" hangingPunct="1">
        <a:spcBef>
          <a:spcPct val="20000"/>
        </a:spcBef>
        <a:buClr>
          <a:srgbClr val="FF0000"/>
        </a:buClr>
        <a:buSzPct val="90000"/>
        <a:buFont typeface="Arial" panose="020B0604020202020204" pitchFamily="34" charset="0"/>
        <a:buChar char="•"/>
        <a:defRPr lang="ru-RU" sz="1200" kern="1200" dirty="0" smtClean="0">
          <a:solidFill>
            <a:schemeClr val="tx1"/>
          </a:solidFill>
          <a:latin typeface="Segoe UI Light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22.png"/><Relationship Id="rId9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47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21E2-0FE2-4601-A2BF-1E359924C1D9}" type="datetime1">
              <a:rPr lang="ru-RU" smtClean="0"/>
              <a:t>04.04.2017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04B9-C052-496D-8E25-76A4029B0BE7}" type="slidenum">
              <a:rPr lang="ru-RU" smtClean="0"/>
              <a:t>10</a:t>
            </a:fld>
            <a:endParaRPr lang="ru-RU"/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1722512" y="1491630"/>
            <a:ext cx="5698976" cy="16561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579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ru-RU" sz="1600" dirty="0"/>
              <a:t/>
            </a:r>
            <a:br>
              <a:rPr lang="ru-RU" sz="1600" dirty="0"/>
            </a:br>
            <a:r>
              <a:rPr lang="ru-RU" sz="2800" b="1" dirty="0">
                <a:latin typeface="+mj-lt"/>
              </a:rPr>
              <a:t>Коммутаторы </a:t>
            </a:r>
            <a:r>
              <a:rPr lang="en-US" sz="2800" b="1" dirty="0">
                <a:latin typeface="+mj-lt"/>
              </a:rPr>
              <a:t>Advantech </a:t>
            </a:r>
            <a:r>
              <a:rPr lang="ru-RU" sz="2800" b="1" dirty="0" smtClean="0">
                <a:latin typeface="+mj-lt"/>
              </a:rPr>
              <a:t/>
            </a:r>
            <a:br>
              <a:rPr lang="ru-RU" sz="2800" b="1" dirty="0" smtClean="0">
                <a:latin typeface="+mj-lt"/>
              </a:rPr>
            </a:br>
            <a:r>
              <a:rPr lang="ru-RU" sz="2800" b="1" dirty="0" smtClean="0">
                <a:latin typeface="+mj-lt"/>
              </a:rPr>
              <a:t>серии </a:t>
            </a:r>
            <a:r>
              <a:rPr lang="en-US" sz="2800" b="1" dirty="0" smtClean="0">
                <a:latin typeface="+mj-lt"/>
              </a:rPr>
              <a:t>EKI</a:t>
            </a:r>
            <a:r>
              <a:rPr lang="ru-RU" sz="2800" b="1" dirty="0" smtClean="0">
                <a:latin typeface="+mj-lt"/>
              </a:rPr>
              <a:t>-6528/6558/59</a:t>
            </a:r>
            <a:endParaRPr lang="ru-RU" sz="2800" b="1" dirty="0"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97408"/>
            <a:ext cx="1470997" cy="32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6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EKI-6528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10" y="678655"/>
            <a:ext cx="41910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21E2-0FE2-4601-A2BF-1E359924C1D9}" type="datetime1">
              <a:rPr lang="ru-RU" smtClean="0"/>
              <a:t>04.04.2017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04B9-C052-496D-8E25-76A4029B0BE7}" type="slidenum">
              <a:rPr lang="ru-RU" smtClean="0"/>
              <a:t>11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dirty="0" smtClean="0">
                <a:latin typeface="+mj-lt"/>
              </a:rPr>
              <a:t>Advantech EKI</a:t>
            </a:r>
            <a:r>
              <a:rPr lang="ru-RU" sz="2600" b="1" dirty="0" smtClean="0">
                <a:latin typeface="+mj-lt"/>
              </a:rPr>
              <a:t>6528</a:t>
            </a:r>
            <a:r>
              <a:rPr lang="en-US" sz="2600" b="1" dirty="0" smtClean="0">
                <a:latin typeface="+mj-lt"/>
              </a:rPr>
              <a:t>TI/TPI</a:t>
            </a:r>
            <a:endParaRPr lang="ru-RU" sz="26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556668"/>
            <a:ext cx="57123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Calibri" panose="020F0502020204030204" pitchFamily="34" charset="0"/>
              </a:rPr>
              <a:t>Наличие сертификата </a:t>
            </a:r>
            <a:r>
              <a:rPr lang="en-US" dirty="0" smtClean="0">
                <a:latin typeface="Calibri" panose="020F0502020204030204" pitchFamily="34" charset="0"/>
              </a:rPr>
              <a:t>EN50155 </a:t>
            </a: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</a:rPr>
              <a:t>8-</a:t>
            </a:r>
            <a:r>
              <a:rPr lang="ru-RU" dirty="0" smtClean="0">
                <a:latin typeface="Calibri" panose="020F0502020204030204" pitchFamily="34" charset="0"/>
              </a:rPr>
              <a:t>портов</a:t>
            </a:r>
            <a:r>
              <a:rPr lang="en-US" dirty="0" smtClean="0">
                <a:latin typeface="Calibri" panose="020F0502020204030204" pitchFamily="34" charset="0"/>
              </a:rPr>
              <a:t> 10/100</a:t>
            </a:r>
            <a:r>
              <a:rPr lang="ru-RU" dirty="0" smtClean="0">
                <a:latin typeface="Calibri" panose="020F0502020204030204" pitchFamily="34" charset="0"/>
              </a:rPr>
              <a:t> Мбит/с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endParaRPr lang="ru-RU" dirty="0" smtClean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Calibri" panose="020F0502020204030204" pitchFamily="34" charset="0"/>
              </a:rPr>
              <a:t>Байпас </a:t>
            </a:r>
            <a:r>
              <a:rPr lang="ru-RU" dirty="0">
                <a:latin typeface="Calibri" panose="020F0502020204030204" pitchFamily="34" charset="0"/>
              </a:rPr>
              <a:t>между </a:t>
            </a:r>
            <a:r>
              <a:rPr lang="en-US" dirty="0">
                <a:latin typeface="Calibri" panose="020F0502020204030204" pitchFamily="34" charset="0"/>
              </a:rPr>
              <a:t>Port 1 </a:t>
            </a:r>
            <a:r>
              <a:rPr lang="ru-RU" dirty="0">
                <a:latin typeface="Calibri" panose="020F0502020204030204" pitchFamily="34" charset="0"/>
              </a:rPr>
              <a:t>и</a:t>
            </a:r>
            <a:r>
              <a:rPr lang="en-US" dirty="0">
                <a:latin typeface="Calibri" panose="020F0502020204030204" pitchFamily="34" charset="0"/>
              </a:rPr>
              <a:t> Port 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Calibri" panose="020F0502020204030204" pitchFamily="34" charset="0"/>
              </a:rPr>
              <a:t>Соединители типа </a:t>
            </a:r>
            <a:r>
              <a:rPr lang="en-US" dirty="0" smtClean="0">
                <a:latin typeface="Calibri" panose="020F0502020204030204" pitchFamily="34" charset="0"/>
              </a:rPr>
              <a:t>M12 </a:t>
            </a:r>
            <a:r>
              <a:rPr lang="ru-RU" dirty="0" smtClean="0">
                <a:latin typeface="Calibri" panose="020F0502020204030204" pitchFamily="34" charset="0"/>
              </a:rPr>
              <a:t>(</a:t>
            </a:r>
            <a:r>
              <a:rPr lang="en-US" dirty="0" smtClean="0">
                <a:latin typeface="Calibri" panose="020F0502020204030204" pitchFamily="34" charset="0"/>
              </a:rPr>
              <a:t>IP-40</a:t>
            </a:r>
            <a:r>
              <a:rPr lang="ru-RU" dirty="0" smtClean="0">
                <a:latin typeface="Calibri" panose="020F050202020403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Calibri" panose="020F0502020204030204" pitchFamily="34" charset="0"/>
              </a:rPr>
              <a:t>Поддержка </a:t>
            </a:r>
            <a:r>
              <a:rPr lang="en-US" dirty="0" smtClean="0">
                <a:latin typeface="Calibri" panose="020F0502020204030204" pitchFamily="34" charset="0"/>
              </a:rPr>
              <a:t>POE</a:t>
            </a:r>
            <a:r>
              <a:rPr lang="ru-RU" dirty="0" smtClean="0">
                <a:latin typeface="Calibri" panose="020F0502020204030204" pitchFamily="34" charset="0"/>
              </a:rPr>
              <a:t>,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smtClean="0"/>
              <a:t>IEEE </a:t>
            </a:r>
            <a:r>
              <a:rPr lang="en-US" dirty="0"/>
              <a:t>802.3af </a:t>
            </a:r>
            <a:r>
              <a:rPr lang="ru-RU" dirty="0" smtClean="0"/>
              <a:t>(</a:t>
            </a:r>
            <a:r>
              <a:rPr lang="en-US" dirty="0">
                <a:latin typeface="Calibri" panose="020F0502020204030204" pitchFamily="34" charset="0"/>
              </a:rPr>
              <a:t>EKI-6528TPI</a:t>
            </a:r>
            <a:r>
              <a:rPr lang="ru-RU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Calibri" panose="020F0502020204030204" pitchFamily="34" charset="0"/>
              </a:rPr>
              <a:t>Резервированный вход по питанию:</a:t>
            </a:r>
            <a:br>
              <a:rPr lang="ru-RU" dirty="0" smtClean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24 </a:t>
            </a:r>
            <a:r>
              <a:rPr lang="ru-RU" dirty="0" smtClean="0">
                <a:latin typeface="Calibri" panose="020F0502020204030204" pitchFamily="34" charset="0"/>
              </a:rPr>
              <a:t>…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48 </a:t>
            </a:r>
            <a:r>
              <a:rPr lang="ru-RU" dirty="0" smtClean="0">
                <a:latin typeface="Calibri" panose="020F0502020204030204" pitchFamily="34" charset="0"/>
              </a:rPr>
              <a:t>В </a:t>
            </a:r>
            <a:r>
              <a:rPr lang="en-US" dirty="0" smtClean="0">
                <a:latin typeface="Calibri" panose="020F0502020204030204" pitchFamily="34" charset="0"/>
              </a:rPr>
              <a:t>DC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smtClean="0">
                <a:latin typeface="Calibri" panose="020F0502020204030204" pitchFamily="34" charset="0"/>
              </a:rPr>
              <a:t>(EKI-6528TPI</a:t>
            </a:r>
            <a:r>
              <a:rPr lang="en-US" dirty="0">
                <a:latin typeface="Calibri" panose="020F050202020403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12 </a:t>
            </a:r>
            <a:r>
              <a:rPr lang="ru-RU" dirty="0" smtClean="0">
                <a:latin typeface="Calibri" panose="020F0502020204030204" pitchFamily="34" charset="0"/>
              </a:rPr>
              <a:t>…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48 </a:t>
            </a:r>
            <a:r>
              <a:rPr lang="ru-RU" dirty="0" smtClean="0">
                <a:latin typeface="Calibri" panose="020F0502020204030204" pitchFamily="34" charset="0"/>
              </a:rPr>
              <a:t>В </a:t>
            </a:r>
            <a:r>
              <a:rPr lang="en-US" dirty="0" smtClean="0">
                <a:latin typeface="Calibri" panose="020F0502020204030204" pitchFamily="34" charset="0"/>
              </a:rPr>
              <a:t>DC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smtClean="0">
                <a:latin typeface="Calibri" panose="020F0502020204030204" pitchFamily="34" charset="0"/>
              </a:rPr>
              <a:t>(EKI-6528TI</a:t>
            </a:r>
            <a:r>
              <a:rPr lang="en-US" dirty="0">
                <a:latin typeface="Calibri" panose="020F050202020403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Calibri" panose="020F0502020204030204" pitchFamily="34" charset="0"/>
              </a:rPr>
              <a:t>Диапазон рабочих температур</a:t>
            </a:r>
            <a:r>
              <a:rPr lang="en-US" dirty="0" smtClean="0">
                <a:latin typeface="Calibri" panose="020F0502020204030204" pitchFamily="34" charset="0"/>
              </a:rPr>
              <a:t> (-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40</a:t>
            </a:r>
            <a:r>
              <a:rPr lang="ru-RU" dirty="0" smtClean="0">
                <a:latin typeface="Calibri" panose="020F0502020204030204" pitchFamily="34" charset="0"/>
              </a:rPr>
              <a:t>…</a:t>
            </a:r>
            <a:r>
              <a:rPr lang="en-US" dirty="0" smtClean="0">
                <a:latin typeface="Calibri" panose="020F0502020204030204" pitchFamily="34" charset="0"/>
              </a:rPr>
              <a:t>75</a:t>
            </a:r>
            <a:r>
              <a:rPr lang="en-US" dirty="0">
                <a:latin typeface="Calibri" panose="020F0502020204030204" pitchFamily="34" charset="0"/>
              </a:rPr>
              <a:t>° C)</a:t>
            </a:r>
            <a:endParaRPr lang="ru-RU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3969833"/>
            <a:ext cx="3309308" cy="74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5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EKI-6528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21141"/>
            <a:ext cx="2397150" cy="239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21E2-0FE2-4601-A2BF-1E359924C1D9}" type="datetime1">
              <a:rPr lang="ru-RU" smtClean="0"/>
              <a:t>04.04.2017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04B9-C052-496D-8E25-76A4029B0BE7}" type="slidenum">
              <a:rPr lang="ru-RU" smtClean="0"/>
              <a:t>12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b="1" dirty="0" smtClean="0">
                <a:latin typeface="+mj-lt"/>
              </a:rPr>
              <a:t>Что такое байпас?</a:t>
            </a:r>
            <a:endParaRPr lang="ru-RU" sz="2600" dirty="0">
              <a:latin typeface="+mj-lt"/>
            </a:endParaRPr>
          </a:p>
        </p:txBody>
      </p:sp>
      <p:pic>
        <p:nvPicPr>
          <p:cNvPr id="10" name="Picture 2" descr="Картинки по запросу EKI-6528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386" y="1421142"/>
            <a:ext cx="2397150" cy="239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артинки по запросу EKI-6528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21142"/>
            <a:ext cx="2397150" cy="239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1403648" y="1109943"/>
            <a:ext cx="0" cy="81373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4283968" y="1109942"/>
            <a:ext cx="0" cy="81373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7236296" y="1113763"/>
            <a:ext cx="0" cy="81373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907704" y="1109941"/>
            <a:ext cx="0" cy="81373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788024" y="1109940"/>
            <a:ext cx="0" cy="81373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7740352" y="1109940"/>
            <a:ext cx="0" cy="81373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39552" y="1109940"/>
            <a:ext cx="86409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907704" y="1109940"/>
            <a:ext cx="2376264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788024" y="1109940"/>
            <a:ext cx="244827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740352" y="1109940"/>
            <a:ext cx="86409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20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EKI-6528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21141"/>
            <a:ext cx="2397150" cy="239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21E2-0FE2-4601-A2BF-1E359924C1D9}" type="datetime1">
              <a:rPr lang="ru-RU" smtClean="0"/>
              <a:t>04.04.2017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04B9-C052-496D-8E25-76A4029B0BE7}" type="slidenum">
              <a:rPr lang="ru-RU" smtClean="0"/>
              <a:t>13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b="1" dirty="0" smtClean="0">
                <a:latin typeface="+mj-lt"/>
              </a:rPr>
              <a:t>Что такое байпас?</a:t>
            </a:r>
            <a:endParaRPr lang="ru-RU" sz="2600" dirty="0">
              <a:latin typeface="+mj-lt"/>
            </a:endParaRPr>
          </a:p>
        </p:txBody>
      </p:sp>
      <p:pic>
        <p:nvPicPr>
          <p:cNvPr id="10" name="Picture 2" descr="Картинки по запросу EKI-6528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386" y="1421142"/>
            <a:ext cx="2397150" cy="239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артинки по запросу EKI-6528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21142"/>
            <a:ext cx="2397150" cy="239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1403648" y="1109943"/>
            <a:ext cx="0" cy="81373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4283968" y="1109942"/>
            <a:ext cx="0" cy="81373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7236296" y="1113763"/>
            <a:ext cx="0" cy="81373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907704" y="1109941"/>
            <a:ext cx="0" cy="81373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788024" y="1109940"/>
            <a:ext cx="0" cy="81373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7740352" y="1109940"/>
            <a:ext cx="0" cy="81373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39552" y="1109940"/>
            <a:ext cx="86409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907704" y="1109940"/>
            <a:ext cx="2376264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788024" y="1109940"/>
            <a:ext cx="244827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740352" y="1109940"/>
            <a:ext cx="86409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448633" y="1544241"/>
            <a:ext cx="2310656" cy="2254654"/>
          </a:xfrm>
          <a:prstGeom prst="rect">
            <a:avLst/>
          </a:prstGeom>
          <a:solidFill>
            <a:srgbClr val="FF00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17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EKI-6528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21141"/>
            <a:ext cx="2397150" cy="239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21E2-0FE2-4601-A2BF-1E359924C1D9}" type="datetime1">
              <a:rPr lang="ru-RU" smtClean="0"/>
              <a:t>04.04.2017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04B9-C052-496D-8E25-76A4029B0BE7}" type="slidenum">
              <a:rPr lang="ru-RU" smtClean="0"/>
              <a:t>14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b="1" dirty="0" smtClean="0">
                <a:latin typeface="+mj-lt"/>
              </a:rPr>
              <a:t>Что такое байпас?</a:t>
            </a:r>
            <a:endParaRPr lang="ru-RU" sz="2600" dirty="0">
              <a:latin typeface="+mj-lt"/>
            </a:endParaRPr>
          </a:p>
        </p:txBody>
      </p:sp>
      <p:pic>
        <p:nvPicPr>
          <p:cNvPr id="10" name="Picture 2" descr="Картинки по запросу EKI-6528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386" y="1421142"/>
            <a:ext cx="2397150" cy="239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артинки по запросу EKI-6528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21142"/>
            <a:ext cx="2397150" cy="239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1403648" y="1109943"/>
            <a:ext cx="0" cy="81373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7236296" y="1113763"/>
            <a:ext cx="0" cy="81373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907704" y="1109941"/>
            <a:ext cx="0" cy="81373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7740352" y="1109940"/>
            <a:ext cx="0" cy="81373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39552" y="1109940"/>
            <a:ext cx="86409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907704" y="1109940"/>
            <a:ext cx="302433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788024" y="1109940"/>
            <a:ext cx="244827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740352" y="1109940"/>
            <a:ext cx="86409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491880" y="1563638"/>
            <a:ext cx="2232248" cy="22546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3448633" y="1544241"/>
            <a:ext cx="2310656" cy="22546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61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21E2-0FE2-4601-A2BF-1E359924C1D9}" type="datetime1">
              <a:rPr lang="ru-RU" smtClean="0"/>
              <a:t>04.04.2017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04B9-C052-496D-8E25-76A4029B0BE7}" type="slidenum">
              <a:rPr lang="ru-RU" smtClean="0"/>
              <a:t>15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dirty="0" smtClean="0">
                <a:latin typeface="+mj-lt"/>
              </a:rPr>
              <a:t>Advantech EKI</a:t>
            </a:r>
            <a:r>
              <a:rPr lang="ru-RU" sz="2600" b="1" dirty="0" smtClean="0">
                <a:latin typeface="+mj-lt"/>
              </a:rPr>
              <a:t>-65</a:t>
            </a:r>
            <a:r>
              <a:rPr lang="en-US" sz="2600" b="1" dirty="0" smtClean="0">
                <a:latin typeface="+mj-lt"/>
              </a:rPr>
              <a:t>5</a:t>
            </a:r>
            <a:r>
              <a:rPr lang="ru-RU" sz="2600" b="1" dirty="0" smtClean="0">
                <a:latin typeface="+mj-lt"/>
              </a:rPr>
              <a:t>8</a:t>
            </a:r>
            <a:r>
              <a:rPr lang="en-US" sz="2600" b="1" dirty="0" smtClean="0">
                <a:latin typeface="+mj-lt"/>
              </a:rPr>
              <a:t>/</a:t>
            </a:r>
            <a:r>
              <a:rPr lang="en-US" sz="2600" b="1" dirty="0">
                <a:latin typeface="+mj-lt"/>
              </a:rPr>
              <a:t>EKI</a:t>
            </a:r>
            <a:r>
              <a:rPr lang="ru-RU" sz="2600" b="1" dirty="0">
                <a:latin typeface="+mj-lt"/>
              </a:rPr>
              <a:t>-65</a:t>
            </a:r>
            <a:r>
              <a:rPr lang="en-US" sz="2600" b="1" dirty="0">
                <a:latin typeface="+mj-lt"/>
              </a:rPr>
              <a:t>5</a:t>
            </a:r>
            <a:r>
              <a:rPr lang="ru-RU" sz="2600" b="1" dirty="0">
                <a:latin typeface="+mj-lt"/>
              </a:rPr>
              <a:t>9</a:t>
            </a:r>
            <a:r>
              <a:rPr lang="en-US" sz="2600" b="1" dirty="0">
                <a:latin typeface="+mj-lt"/>
              </a:rPr>
              <a:t>TMI</a:t>
            </a:r>
            <a:endParaRPr lang="ru-RU" sz="26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93858" y="173663"/>
            <a:ext cx="57123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</a:rPr>
              <a:t>8-</a:t>
            </a:r>
            <a:r>
              <a:rPr lang="ru-RU" dirty="0">
                <a:latin typeface="Calibri" panose="020F0502020204030204" pitchFamily="34" charset="0"/>
              </a:rPr>
              <a:t>портов</a:t>
            </a:r>
            <a:r>
              <a:rPr lang="en-US" dirty="0">
                <a:latin typeface="Calibri" panose="020F0502020204030204" pitchFamily="34" charset="0"/>
              </a:rPr>
              <a:t> 10/100</a:t>
            </a:r>
            <a:r>
              <a:rPr lang="ru-RU" dirty="0">
                <a:latin typeface="Calibri" panose="020F0502020204030204" pitchFamily="34" charset="0"/>
              </a:rPr>
              <a:t> Мбит/с</a:t>
            </a:r>
            <a:r>
              <a:rPr lang="en-US" dirty="0">
                <a:latin typeface="Calibri" panose="020F0502020204030204" pitchFamily="34" charset="0"/>
              </a:rPr>
              <a:t> </a:t>
            </a:r>
            <a:endParaRPr lang="ru-RU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Calibri" panose="020F0502020204030204" pitchFamily="34" charset="0"/>
              </a:rPr>
              <a:t>Наличие </a:t>
            </a:r>
            <a:r>
              <a:rPr lang="ru-RU" dirty="0">
                <a:latin typeface="Calibri" panose="020F0502020204030204" pitchFamily="34" charset="0"/>
              </a:rPr>
              <a:t>сертификата </a:t>
            </a:r>
            <a:r>
              <a:rPr lang="en-US" dirty="0">
                <a:latin typeface="Calibri" panose="020F0502020204030204" pitchFamily="34" charset="0"/>
              </a:rPr>
              <a:t>EN50155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Calibri" panose="020F0502020204030204" pitchFamily="34" charset="0"/>
              </a:rPr>
              <a:t>Поддержка протокола резервирования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X-Ring </a:t>
            </a:r>
            <a:r>
              <a:rPr lang="ru-RU" dirty="0" smtClean="0">
                <a:latin typeface="Calibri" panose="020F0502020204030204" pitchFamily="34" charset="0"/>
              </a:rPr>
              <a:t/>
            </a:r>
            <a:br>
              <a:rPr lang="ru-RU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(</a:t>
            </a:r>
            <a:r>
              <a:rPr lang="ru-RU" dirty="0" smtClean="0">
                <a:latin typeface="Calibri" panose="020F0502020204030204" pitchFamily="34" charset="0"/>
              </a:rPr>
              <a:t>время восстановления </a:t>
            </a:r>
            <a:r>
              <a:rPr lang="en-US" dirty="0" smtClean="0">
                <a:latin typeface="Calibri" panose="020F0502020204030204" pitchFamily="34" charset="0"/>
              </a:rPr>
              <a:t>&lt;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10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 err="1" smtClean="0">
                <a:latin typeface="Calibri" panose="020F0502020204030204" pitchFamily="34" charset="0"/>
              </a:rPr>
              <a:t>мс</a:t>
            </a:r>
            <a:r>
              <a:rPr lang="ru-RU" dirty="0" smtClean="0">
                <a:latin typeface="Calibri" panose="020F0502020204030204" pitchFamily="34" charset="0"/>
              </a:rPr>
              <a:t>)</a:t>
            </a: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Calibri" panose="020F0502020204030204" pitchFamily="34" charset="0"/>
              </a:rPr>
              <a:t>Соединители типа </a:t>
            </a:r>
            <a:r>
              <a:rPr lang="en-US" dirty="0">
                <a:latin typeface="Calibri" panose="020F0502020204030204" pitchFamily="34" charset="0"/>
              </a:rPr>
              <a:t>M12 </a:t>
            </a:r>
            <a:r>
              <a:rPr lang="ru-RU" dirty="0">
                <a:latin typeface="Calibri" panose="020F0502020204030204" pitchFamily="34" charset="0"/>
              </a:rPr>
              <a:t>(</a:t>
            </a:r>
            <a:r>
              <a:rPr lang="en-US" dirty="0" smtClean="0">
                <a:latin typeface="Calibri" panose="020F0502020204030204" pitchFamily="34" charset="0"/>
              </a:rPr>
              <a:t>IP-</a:t>
            </a:r>
            <a:r>
              <a:rPr lang="ru-RU" dirty="0" smtClean="0">
                <a:latin typeface="Calibri" panose="020F0502020204030204" pitchFamily="34" charset="0"/>
              </a:rPr>
              <a:t>67)</a:t>
            </a:r>
            <a:endParaRPr lang="ru-RU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Calibri" panose="020F0502020204030204" pitchFamily="34" charset="0"/>
              </a:rPr>
              <a:t>Резервированный </a:t>
            </a:r>
            <a:r>
              <a:rPr lang="ru-RU" dirty="0">
                <a:latin typeface="Calibri" panose="020F0502020204030204" pitchFamily="34" charset="0"/>
              </a:rPr>
              <a:t>вход по </a:t>
            </a:r>
            <a:r>
              <a:rPr lang="ru-RU" dirty="0" smtClean="0">
                <a:latin typeface="Calibri" panose="020F0502020204030204" pitchFamily="34" charset="0"/>
              </a:rPr>
              <a:t>питанию: 12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</a:rPr>
              <a:t>…</a:t>
            </a:r>
            <a:r>
              <a:rPr lang="en-US" dirty="0">
                <a:latin typeface="Calibri" panose="020F0502020204030204" pitchFamily="34" charset="0"/>
              </a:rPr>
              <a:t> 48 </a:t>
            </a:r>
            <a:r>
              <a:rPr lang="ru-RU" dirty="0" smtClean="0">
                <a:latin typeface="Calibri" panose="020F0502020204030204" pitchFamily="34" charset="0"/>
              </a:rPr>
              <a:t>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Calibri" panose="020F0502020204030204" pitchFamily="34" charset="0"/>
              </a:rPr>
              <a:t> Диапазон </a:t>
            </a:r>
            <a:r>
              <a:rPr lang="ru-RU" dirty="0">
                <a:latin typeface="Calibri" panose="020F0502020204030204" pitchFamily="34" charset="0"/>
              </a:rPr>
              <a:t>рабочих температур</a:t>
            </a:r>
            <a:r>
              <a:rPr lang="en-US" dirty="0">
                <a:latin typeface="Calibri" panose="020F0502020204030204" pitchFamily="34" charset="0"/>
              </a:rPr>
              <a:t> (-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40</a:t>
            </a:r>
            <a:r>
              <a:rPr lang="ru-RU" dirty="0">
                <a:latin typeface="Calibri" panose="020F0502020204030204" pitchFamily="34" charset="0"/>
              </a:rPr>
              <a:t>…</a:t>
            </a:r>
            <a:r>
              <a:rPr lang="en-US" dirty="0">
                <a:latin typeface="Calibri" panose="020F0502020204030204" pitchFamily="34" charset="0"/>
              </a:rPr>
              <a:t>75° C)</a:t>
            </a:r>
            <a:endParaRPr lang="ru-RU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Calibri" panose="020F0502020204030204" pitchFamily="34" charset="0"/>
              </a:rPr>
              <a:t>Поддержка оптических линий </a:t>
            </a:r>
            <a:r>
              <a:rPr lang="ru-RU" dirty="0">
                <a:latin typeface="Calibri" panose="020F0502020204030204" pitchFamily="34" charset="0"/>
              </a:rPr>
              <a:t>передач </a:t>
            </a:r>
            <a:r>
              <a:rPr lang="en-US" dirty="0" smtClean="0">
                <a:latin typeface="Calibri" panose="020F0502020204030204" pitchFamily="34" charset="0"/>
              </a:rPr>
              <a:t>100</a:t>
            </a:r>
            <a:r>
              <a:rPr lang="ru-RU" dirty="0" smtClean="0">
                <a:latin typeface="Calibri" panose="020F0502020204030204" pitchFamily="34" charset="0"/>
              </a:rPr>
              <a:t>Мбит/с</a:t>
            </a:r>
            <a:br>
              <a:rPr lang="ru-RU" dirty="0" smtClean="0">
                <a:latin typeface="Calibri" panose="020F0502020204030204" pitchFamily="34" charset="0"/>
              </a:rPr>
            </a:br>
            <a:r>
              <a:rPr lang="ru-RU" dirty="0" smtClean="0">
                <a:latin typeface="Calibri" panose="020F0502020204030204" pitchFamily="34" charset="0"/>
              </a:rPr>
              <a:t>(</a:t>
            </a:r>
            <a:r>
              <a:rPr lang="en-US" dirty="0" smtClean="0">
                <a:latin typeface="Calibri" panose="020F0502020204030204" pitchFamily="34" charset="0"/>
              </a:rPr>
              <a:t>EKI-6559TMI</a:t>
            </a:r>
            <a:r>
              <a:rPr lang="ru-RU" dirty="0" smtClean="0">
                <a:latin typeface="Calibri" panose="020F0502020204030204" pitchFamily="34" charset="0"/>
              </a:rPr>
              <a:t>)</a:t>
            </a:r>
            <a:endParaRPr lang="en-US" dirty="0" smtClean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Calibri" panose="020F0502020204030204" pitchFamily="34" charset="0"/>
              </a:rPr>
              <a:t>Водонепроницаемый </a:t>
            </a:r>
            <a:r>
              <a:rPr lang="ru-RU" dirty="0">
                <a:latin typeface="Calibri" panose="020F0502020204030204" pitchFamily="34" charset="0"/>
              </a:rPr>
              <a:t>оптоволоконный </a:t>
            </a:r>
            <a:r>
              <a:rPr lang="ru-RU" dirty="0" smtClean="0">
                <a:latin typeface="Calibri" panose="020F0502020204030204" pitchFamily="34" charset="0"/>
              </a:rPr>
              <a:t/>
            </a:r>
            <a:br>
              <a:rPr lang="ru-RU" dirty="0" smtClean="0">
                <a:latin typeface="Calibri" panose="020F0502020204030204" pitchFamily="34" charset="0"/>
              </a:rPr>
            </a:br>
            <a:r>
              <a:rPr lang="ru-RU" dirty="0" smtClean="0">
                <a:latin typeface="Calibri" panose="020F0502020204030204" pitchFamily="34" charset="0"/>
              </a:rPr>
              <a:t>соединитель </a:t>
            </a:r>
            <a:r>
              <a:rPr lang="en-US" dirty="0" smtClean="0">
                <a:latin typeface="Calibri" panose="020F0502020204030204" pitchFamily="34" charset="0"/>
              </a:rPr>
              <a:t>LC (</a:t>
            </a:r>
            <a:r>
              <a:rPr lang="ru-RU" dirty="0" err="1" smtClean="0">
                <a:latin typeface="Calibri" panose="020F0502020204030204" pitchFamily="34" charset="0"/>
              </a:rPr>
              <a:t>многомодовое</a:t>
            </a:r>
            <a:r>
              <a:rPr lang="ru-RU" dirty="0" smtClean="0">
                <a:latin typeface="Calibri" panose="020F0502020204030204" pitchFamily="34" charset="0"/>
              </a:rPr>
              <a:t> оптоволокно)</a:t>
            </a:r>
            <a:endParaRPr lang="ru-RU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75606"/>
            <a:ext cx="3194502" cy="347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2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Заголовок 1"/>
          <p:cNvSpPr>
            <a:spLocks noGrp="1"/>
          </p:cNvSpPr>
          <p:nvPr>
            <p:ph type="title"/>
          </p:nvPr>
        </p:nvSpPr>
        <p:spPr>
          <a:xfrm>
            <a:off x="1234679" y="33338"/>
            <a:ext cx="4894659" cy="702469"/>
          </a:xfrm>
        </p:spPr>
        <p:txBody>
          <a:bodyPr/>
          <a:lstStyle/>
          <a:p>
            <a:r>
              <a:rPr kumimoji="1" lang="ru-RU" altLang="ru-RU" sz="2600" b="1" dirty="0">
                <a:latin typeface="+mj-lt"/>
                <a:cs typeface="Segoe UI Light" panose="020B0502040204020203" pitchFamily="34" charset="0"/>
              </a:rPr>
              <a:t>Протокол</a:t>
            </a:r>
            <a:r>
              <a:rPr kumimoji="1" lang="ru-RU" altLang="zh-TW" sz="2600" b="1" dirty="0" smtClean="0">
                <a:latin typeface="+mj-lt"/>
                <a:cs typeface="Segoe UI Light" panose="020B0502040204020203" pitchFamily="34" charset="0"/>
              </a:rPr>
              <a:t> </a:t>
            </a:r>
            <a:r>
              <a:rPr kumimoji="1" lang="en-US" altLang="zh-TW" sz="2600" b="1" dirty="0">
                <a:latin typeface="+mj-lt"/>
                <a:cs typeface="Segoe UI Light" panose="020B0502040204020203" pitchFamily="34" charset="0"/>
              </a:rPr>
              <a:t>x</a:t>
            </a:r>
            <a:r>
              <a:rPr kumimoji="1" lang="en-US" altLang="zh-TW" sz="2600" b="1" dirty="0" smtClean="0">
                <a:latin typeface="+mj-lt"/>
                <a:cs typeface="Segoe UI Light" panose="020B0502040204020203" pitchFamily="34" charset="0"/>
              </a:rPr>
              <a:t>-Ring</a:t>
            </a:r>
            <a:endParaRPr kumimoji="1" lang="en-US" altLang="ru-RU" sz="2600" b="1" dirty="0">
              <a:latin typeface="+mj-lt"/>
              <a:cs typeface="Segoe UI Light" panose="020B0502040204020203" pitchFamily="34" charset="0"/>
            </a:endParaRPr>
          </a:p>
        </p:txBody>
      </p:sp>
      <p:sp>
        <p:nvSpPr>
          <p:cNvPr id="11269" name="Номер слайда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Futura Bk" pitchFamily="34" charset="0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Futura Bk" pitchFamily="34" charset="0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Futura Bk" pitchFamily="34" charset="0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Futura Bk" pitchFamily="34" charset="0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Futura Bk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Futura Bk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Futura Bk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Futura Bk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Futura Bk" pitchFamily="34" charset="0"/>
              </a:defRPr>
            </a:lvl9pPr>
          </a:lstStyle>
          <a:p>
            <a:fld id="{B2F8D406-5D65-4597-8C7D-018F8B921A66}" type="slidenum">
              <a:rPr lang="en-US" altLang="ru-RU" sz="750">
                <a:solidFill>
                  <a:srgbClr val="0A357E"/>
                </a:solidFill>
                <a:latin typeface="Times New Roman" pitchFamily="18" charset="0"/>
                <a:ea typeface="ＭＳ Ｐゴシック" pitchFamily="34" charset="-128"/>
              </a:rPr>
              <a:pPr/>
              <a:t>16</a:t>
            </a:fld>
            <a:endParaRPr lang="en-US" altLang="ru-RU" sz="750">
              <a:solidFill>
                <a:srgbClr val="0A357E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11284" name="Picture 29" descr="CHE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019175"/>
            <a:ext cx="1619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http://casecomms.com.gridhosted.co.uk/wp-content/uploads/2012/05/images_products_Switches_Technology_eg_X_Ring_Plus_1-x-ring%20oper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15566"/>
            <a:ext cx="2808312" cy="368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casecomms.com.gridhosted.co.uk/wp-content/uploads/2012/05/images_products_Switches_Technology_eg_X_Ring_Plus_x-ring%20link%20dow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610" y="1078261"/>
            <a:ext cx="3240360" cy="371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2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31590"/>
            <a:ext cx="546336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5536" y="-101258"/>
            <a:ext cx="5733802" cy="954236"/>
          </a:xfrm>
        </p:spPr>
        <p:txBody>
          <a:bodyPr/>
          <a:lstStyle/>
          <a:p>
            <a:r>
              <a:rPr kumimoji="1" lang="ru-RU" altLang="ru-RU" sz="2600" b="1" dirty="0">
                <a:latin typeface="+mj-lt"/>
                <a:cs typeface="Segoe UI Light" panose="020B0502040204020203" pitchFamily="34" charset="0"/>
              </a:rPr>
              <a:t>Дублированное </a:t>
            </a:r>
            <a:r>
              <a:rPr kumimoji="1" lang="ru-RU" altLang="ru-RU" sz="2600" b="1" dirty="0" smtClean="0">
                <a:latin typeface="+mj-lt"/>
                <a:cs typeface="Segoe UI Light" panose="020B0502040204020203" pitchFamily="34" charset="0"/>
              </a:rPr>
              <a:t>соединение</a:t>
            </a:r>
            <a:endParaRPr kumimoji="1" lang="en-US" altLang="ru-RU" sz="2600" b="1" dirty="0">
              <a:latin typeface="+mj-lt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95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43558"/>
            <a:ext cx="6840760" cy="347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539603" y="227382"/>
            <a:ext cx="6094574" cy="702469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DDDDD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ctr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ctr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2pPr>
            <a:lvl3pPr algn="l" rtl="0" eaLnBrk="0" fontAlgn="ctr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3pPr>
            <a:lvl4pPr algn="l" rtl="0" eaLnBrk="0" fontAlgn="ctr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4pPr>
            <a:lvl5pPr algn="l" rtl="0" eaLnBrk="0" fontAlgn="ctr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5pPr>
            <a:lvl6pPr marL="457200" algn="l" rtl="0" font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6pPr>
            <a:lvl7pPr marL="914400" algn="l" rtl="0" font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7pPr>
            <a:lvl8pPr marL="1371600" algn="l" rtl="0" font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8pPr>
            <a:lvl9pPr marL="1828800" algn="l" rtl="0" font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685800">
              <a:defRPr/>
            </a:pPr>
            <a:endParaRPr lang="en-US" altLang="ru-RU" sz="2400" kern="0" dirty="0">
              <a:solidFill>
                <a:srgbClr val="000099"/>
              </a:solidFill>
              <a:latin typeface="Arial"/>
              <a:ea typeface="新細明體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-101259"/>
            <a:ext cx="6048672" cy="1031109"/>
          </a:xfrm>
        </p:spPr>
        <p:txBody>
          <a:bodyPr/>
          <a:lstStyle/>
          <a:p>
            <a:r>
              <a:rPr kumimoji="1" lang="ru-RU" altLang="ru-RU" sz="2600" b="1" dirty="0">
                <a:latin typeface="+mj-lt"/>
                <a:cs typeface="Segoe UI Light" panose="020B0502040204020203" pitchFamily="34" charset="0"/>
              </a:rPr>
              <a:t>Каскадирование резервированных </a:t>
            </a:r>
            <a:r>
              <a:rPr kumimoji="1" lang="ru-RU" altLang="ru-RU" sz="2600" b="1" dirty="0" smtClean="0">
                <a:latin typeface="+mj-lt"/>
                <a:cs typeface="Segoe UI Light" panose="020B0502040204020203" pitchFamily="34" charset="0"/>
              </a:rPr>
              <a:t>колец</a:t>
            </a:r>
            <a:endParaRPr kumimoji="1" lang="en-US" altLang="ru-RU" sz="2600" b="1" dirty="0">
              <a:latin typeface="+mj-lt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8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21E2-0FE2-4601-A2BF-1E359924C1D9}" type="datetime1">
              <a:rPr lang="ru-RU" smtClean="0"/>
              <a:t>04.04.2017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04B9-C052-496D-8E25-76A4029B0BE7}" type="slidenum">
              <a:rPr lang="ru-RU" smtClean="0"/>
              <a:t>19</a:t>
            </a:fld>
            <a:endParaRPr lang="ru-RU"/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1835696" y="1917964"/>
            <a:ext cx="5698976" cy="16561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579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800" b="1" dirty="0" smtClean="0">
                <a:latin typeface="+mj-lt"/>
              </a:rPr>
              <a:t>Коммутаторы </a:t>
            </a:r>
            <a:r>
              <a:rPr lang="en-US" sz="2800" b="1" dirty="0">
                <a:latin typeface="+mj-lt"/>
              </a:rPr>
              <a:t>Advantech </a:t>
            </a:r>
            <a:r>
              <a:rPr lang="ru-RU" sz="2800" b="1" dirty="0">
                <a:latin typeface="+mj-lt"/>
              </a:rPr>
              <a:t>серии </a:t>
            </a:r>
            <a:r>
              <a:rPr lang="en-US" sz="2800" b="1" dirty="0" smtClean="0">
                <a:latin typeface="+mj-lt"/>
              </a:rPr>
              <a:t/>
            </a:r>
            <a:br>
              <a:rPr lang="en-US" sz="2800" b="1" dirty="0" smtClean="0">
                <a:latin typeface="+mj-lt"/>
              </a:rPr>
            </a:br>
            <a:r>
              <a:rPr lang="en-US" sz="2800" b="1" dirty="0" smtClean="0">
                <a:latin typeface="+mj-lt"/>
              </a:rPr>
              <a:t>EKI-</a:t>
            </a:r>
            <a:r>
              <a:rPr lang="ru-RU" sz="2800" b="1" dirty="0" smtClean="0">
                <a:latin typeface="+mj-lt"/>
              </a:rPr>
              <a:t>9516/9512</a:t>
            </a:r>
            <a:endParaRPr lang="ru-RU" sz="2800" b="1" dirty="0"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97408"/>
            <a:ext cx="1470997" cy="32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8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Прямоугольник 78"/>
          <p:cNvSpPr/>
          <p:nvPr/>
        </p:nvSpPr>
        <p:spPr>
          <a:xfrm>
            <a:off x="2480637" y="2946981"/>
            <a:ext cx="1321200" cy="1640992"/>
          </a:xfrm>
          <a:prstGeom prst="rect">
            <a:avLst/>
          </a:prstGeom>
          <a:solidFill>
            <a:srgbClr val="1987B9">
              <a:alpha val="6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3868909" y="2946981"/>
            <a:ext cx="1321200" cy="1640992"/>
          </a:xfrm>
          <a:prstGeom prst="rect">
            <a:avLst/>
          </a:prstGeom>
          <a:solidFill>
            <a:srgbClr val="1987B9">
              <a:alpha val="6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5252123" y="2946981"/>
            <a:ext cx="1321200" cy="1640992"/>
          </a:xfrm>
          <a:prstGeom prst="rect">
            <a:avLst/>
          </a:prstGeom>
          <a:solidFill>
            <a:srgbClr val="1987B9">
              <a:alpha val="6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6641243" y="2946982"/>
            <a:ext cx="1321200" cy="1640992"/>
          </a:xfrm>
          <a:prstGeom prst="rect">
            <a:avLst/>
          </a:prstGeom>
          <a:solidFill>
            <a:srgbClr val="1987B9">
              <a:alpha val="6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1091163" y="2946981"/>
            <a:ext cx="1321200" cy="1640992"/>
          </a:xfrm>
          <a:prstGeom prst="rect">
            <a:avLst/>
          </a:prstGeom>
          <a:solidFill>
            <a:srgbClr val="1987B9">
              <a:alpha val="6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1823400" y="1238777"/>
            <a:ext cx="1321200" cy="1648328"/>
          </a:xfrm>
          <a:prstGeom prst="rect">
            <a:avLst/>
          </a:prstGeom>
          <a:solidFill>
            <a:srgbClr val="1987B9">
              <a:alpha val="6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3205965" y="1238777"/>
            <a:ext cx="1321200" cy="1648328"/>
          </a:xfrm>
          <a:prstGeom prst="rect">
            <a:avLst/>
          </a:prstGeom>
          <a:solidFill>
            <a:srgbClr val="1987B9">
              <a:alpha val="6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4591166" y="1238777"/>
            <a:ext cx="1321200" cy="1648328"/>
          </a:xfrm>
          <a:prstGeom prst="rect">
            <a:avLst/>
          </a:prstGeom>
          <a:solidFill>
            <a:srgbClr val="1987B9">
              <a:alpha val="6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5973731" y="1238777"/>
            <a:ext cx="1321200" cy="1648328"/>
          </a:xfrm>
          <a:prstGeom prst="rect">
            <a:avLst/>
          </a:prstGeom>
          <a:solidFill>
            <a:srgbClr val="1987B9">
              <a:alpha val="6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7358521" y="1238777"/>
            <a:ext cx="1321200" cy="1648328"/>
          </a:xfrm>
          <a:prstGeom prst="rect">
            <a:avLst/>
          </a:prstGeom>
          <a:solidFill>
            <a:srgbClr val="1987B9">
              <a:alpha val="6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438199" y="1238777"/>
            <a:ext cx="1321200" cy="1648328"/>
          </a:xfrm>
          <a:prstGeom prst="rect">
            <a:avLst/>
          </a:prstGeom>
          <a:solidFill>
            <a:srgbClr val="1987B9">
              <a:alpha val="6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99" y="1238777"/>
            <a:ext cx="1321200" cy="101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400" y="1238777"/>
            <a:ext cx="1321200" cy="101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965" y="1238777"/>
            <a:ext cx="1321200" cy="101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66" y="1238777"/>
            <a:ext cx="1321200" cy="101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731" y="1238777"/>
            <a:ext cx="1321200" cy="101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521" y="1238777"/>
            <a:ext cx="1321200" cy="101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243" y="2946981"/>
            <a:ext cx="1321200" cy="101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63" y="2946981"/>
            <a:ext cx="1321200" cy="101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37" y="2946981"/>
            <a:ext cx="1321200" cy="101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909" y="2946981"/>
            <a:ext cx="1321200" cy="101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23" y="2946981"/>
            <a:ext cx="1321200" cy="10139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21E2-0FE2-4601-A2BF-1E359924C1D9}" type="datetime1">
              <a:rPr lang="ru-RU" smtClean="0"/>
              <a:pPr/>
              <a:t>04.04.2017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WWW.PROSOFT.RU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04B9-C052-496D-8E25-76A4029B0BE7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433693" y="2311040"/>
            <a:ext cx="1329995" cy="372348"/>
          </a:xfrm>
          <a:prstGeom prst="rect">
            <a:avLst/>
          </a:prstGeom>
          <a:effectLst/>
        </p:spPr>
        <p:txBody>
          <a:bodyPr lIns="0" tIns="0" rIns="0" bIns="0">
            <a:no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800" kern="120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53975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89535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400" kern="120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25730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61290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200" kern="120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000" dirty="0" smtClean="0"/>
              <a:t>Встраиваемые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000" dirty="0" smtClean="0"/>
              <a:t>системы</a:t>
            </a:r>
            <a:endParaRPr lang="ru-RU" sz="1000" dirty="0"/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1904692" y="2311041"/>
            <a:ext cx="1155763" cy="5040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800" kern="120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53975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89535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400" kern="120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25730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61290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200" kern="120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000" dirty="0" smtClean="0"/>
              <a:t>Промышленные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000" dirty="0"/>
              <a:t>к</a:t>
            </a:r>
            <a:r>
              <a:rPr lang="ru-RU" sz="1000" dirty="0" smtClean="0"/>
              <a:t>омпьютеры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000" dirty="0" smtClean="0"/>
              <a:t>и ноутбуки</a:t>
            </a:r>
            <a:endParaRPr lang="ru-RU" sz="1000" dirty="0"/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3337900" y="2311040"/>
            <a:ext cx="1057112" cy="4842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800" kern="120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53975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89535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400" kern="120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25730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61290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200" kern="120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000" dirty="0" smtClean="0"/>
              <a:t>Первичные преобразователи и УСО</a:t>
            </a:r>
            <a:endParaRPr lang="ru-RU" sz="1000" dirty="0"/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4674275" y="2311040"/>
            <a:ext cx="1152128" cy="4842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800" kern="120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53975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89535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400" kern="120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25730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61290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200" kern="120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000" dirty="0" smtClean="0"/>
              <a:t>Промышленное коммуникационное оборудование</a:t>
            </a:r>
            <a:endParaRPr lang="ru-RU" sz="1000" dirty="0"/>
          </a:p>
        </p:txBody>
      </p:sp>
      <p:sp>
        <p:nvSpPr>
          <p:cNvPr id="11" name="Объект 1"/>
          <p:cNvSpPr txBox="1">
            <a:spLocks/>
          </p:cNvSpPr>
          <p:nvPr/>
        </p:nvSpPr>
        <p:spPr>
          <a:xfrm>
            <a:off x="6058158" y="2311041"/>
            <a:ext cx="1152128" cy="4842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800" kern="120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53975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89535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400" kern="120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25730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61290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200" kern="120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000" dirty="0" smtClean="0"/>
              <a:t>Монтажные шкафы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000" dirty="0" smtClean="0"/>
              <a:t>и конструктивы</a:t>
            </a:r>
            <a:endParaRPr lang="ru-RU" sz="1000" dirty="0"/>
          </a:p>
        </p:txBody>
      </p:sp>
      <p:sp>
        <p:nvSpPr>
          <p:cNvPr id="12" name="Объект 1"/>
          <p:cNvSpPr txBox="1">
            <a:spLocks/>
          </p:cNvSpPr>
          <p:nvPr/>
        </p:nvSpPr>
        <p:spPr>
          <a:xfrm>
            <a:off x="7370294" y="2311041"/>
            <a:ext cx="1295626" cy="2520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800" kern="120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53975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89535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400" kern="120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25730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61290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200" kern="120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000" dirty="0" smtClean="0"/>
              <a:t>Источники питания</a:t>
            </a:r>
            <a:endParaRPr lang="ru-RU" sz="1000" dirty="0"/>
          </a:p>
        </p:txBody>
      </p:sp>
      <p:sp>
        <p:nvSpPr>
          <p:cNvPr id="36" name="Объект 1"/>
          <p:cNvSpPr txBox="1">
            <a:spLocks/>
          </p:cNvSpPr>
          <p:nvPr/>
        </p:nvSpPr>
        <p:spPr>
          <a:xfrm>
            <a:off x="1088910" y="4017626"/>
            <a:ext cx="1329995" cy="3723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800" kern="120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53975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89535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400" kern="120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25730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61290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200" kern="120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000" dirty="0" smtClean="0"/>
              <a:t>Клеммы, кабели, инструмент</a:t>
            </a:r>
            <a:endParaRPr lang="ru-RU" sz="1000" dirty="0"/>
          </a:p>
        </p:txBody>
      </p:sp>
      <p:sp>
        <p:nvSpPr>
          <p:cNvPr id="37" name="Объект 1"/>
          <p:cNvSpPr txBox="1">
            <a:spLocks/>
          </p:cNvSpPr>
          <p:nvPr/>
        </p:nvSpPr>
        <p:spPr>
          <a:xfrm>
            <a:off x="2562163" y="4017627"/>
            <a:ext cx="1155763" cy="5040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800" kern="120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53975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89535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400" kern="120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25730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61290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200" kern="120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000" dirty="0" smtClean="0"/>
              <a:t>Программное обеспечение</a:t>
            </a:r>
            <a:endParaRPr lang="ru-RU" sz="1000" dirty="0"/>
          </a:p>
        </p:txBody>
      </p:sp>
      <p:sp>
        <p:nvSpPr>
          <p:cNvPr id="38" name="Объект 1"/>
          <p:cNvSpPr txBox="1">
            <a:spLocks/>
          </p:cNvSpPr>
          <p:nvPr/>
        </p:nvSpPr>
        <p:spPr>
          <a:xfrm>
            <a:off x="3998961" y="4017626"/>
            <a:ext cx="1057112" cy="4842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800" kern="120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53975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89535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400" kern="120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25730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61290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200" kern="120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000" dirty="0" smtClean="0"/>
              <a:t>Измерение и автоматизация</a:t>
            </a:r>
            <a:endParaRPr lang="ru-RU" sz="1000" dirty="0"/>
          </a:p>
        </p:txBody>
      </p:sp>
      <p:sp>
        <p:nvSpPr>
          <p:cNvPr id="39" name="Объект 1"/>
          <p:cNvSpPr txBox="1">
            <a:spLocks/>
          </p:cNvSpPr>
          <p:nvPr/>
        </p:nvSpPr>
        <p:spPr>
          <a:xfrm>
            <a:off x="5338802" y="4017626"/>
            <a:ext cx="1152128" cy="4842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800" kern="120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53975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89535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400" kern="120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25730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61290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200" kern="120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000" dirty="0" smtClean="0"/>
              <a:t>Средства визуализации</a:t>
            </a:r>
            <a:endParaRPr lang="ru-RU" sz="1000" dirty="0"/>
          </a:p>
        </p:txBody>
      </p:sp>
      <p:sp>
        <p:nvSpPr>
          <p:cNvPr id="40" name="Объект 1"/>
          <p:cNvSpPr txBox="1">
            <a:spLocks/>
          </p:cNvSpPr>
          <p:nvPr/>
        </p:nvSpPr>
        <p:spPr>
          <a:xfrm>
            <a:off x="6723502" y="4017627"/>
            <a:ext cx="1152128" cy="4842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780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800" kern="120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53975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600" kern="120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89535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400" kern="120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25730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200" kern="120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612900" indent="-177800" algn="l" defTabSz="914400" rtl="0" eaLnBrk="1" latinLnBrk="0" hangingPunct="1">
              <a:spcBef>
                <a:spcPct val="20000"/>
              </a:spcBef>
              <a:buClr>
                <a:srgbClr val="33A7D4"/>
              </a:buClr>
              <a:buSzPct val="90000"/>
              <a:buFont typeface="Arial" panose="020B0604020202020204" pitchFamily="34" charset="0"/>
              <a:buChar char="•"/>
              <a:defRPr lang="ru-RU" sz="1200" kern="120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000" dirty="0" smtClean="0"/>
              <a:t>ПЛК и системы ввода-вывода</a:t>
            </a:r>
            <a:endParaRPr lang="ru-RU" sz="10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438199" y="1238777"/>
            <a:ext cx="1321200" cy="1648328"/>
          </a:xfrm>
          <a:prstGeom prst="rect">
            <a:avLst/>
          </a:prstGeom>
          <a:noFill/>
          <a:ln w="6350">
            <a:solidFill>
              <a:srgbClr val="33A7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1823400" y="1238777"/>
            <a:ext cx="1321200" cy="1648328"/>
          </a:xfrm>
          <a:prstGeom prst="rect">
            <a:avLst/>
          </a:prstGeom>
          <a:noFill/>
          <a:ln w="6350">
            <a:solidFill>
              <a:srgbClr val="33A7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3205965" y="1238777"/>
            <a:ext cx="1321200" cy="1648328"/>
          </a:xfrm>
          <a:prstGeom prst="rect">
            <a:avLst/>
          </a:prstGeom>
          <a:noFill/>
          <a:ln w="6350">
            <a:solidFill>
              <a:srgbClr val="33A7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4591166" y="1238777"/>
            <a:ext cx="1321200" cy="1648328"/>
          </a:xfrm>
          <a:prstGeom prst="rect">
            <a:avLst/>
          </a:prstGeom>
          <a:noFill/>
          <a:ln w="6350">
            <a:solidFill>
              <a:srgbClr val="33A7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5973731" y="1238777"/>
            <a:ext cx="1321200" cy="1648328"/>
          </a:xfrm>
          <a:prstGeom prst="rect">
            <a:avLst/>
          </a:prstGeom>
          <a:noFill/>
          <a:ln w="6350">
            <a:solidFill>
              <a:srgbClr val="33A7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7358521" y="1238777"/>
            <a:ext cx="1321200" cy="1648328"/>
          </a:xfrm>
          <a:prstGeom prst="rect">
            <a:avLst/>
          </a:prstGeom>
          <a:noFill/>
          <a:ln w="6350">
            <a:solidFill>
              <a:srgbClr val="33A7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1091163" y="2946981"/>
            <a:ext cx="1321200" cy="1640992"/>
          </a:xfrm>
          <a:prstGeom prst="rect">
            <a:avLst/>
          </a:prstGeom>
          <a:noFill/>
          <a:ln w="6350">
            <a:solidFill>
              <a:srgbClr val="33A7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2480637" y="2946981"/>
            <a:ext cx="1321200" cy="1640992"/>
          </a:xfrm>
          <a:prstGeom prst="rect">
            <a:avLst/>
          </a:prstGeom>
          <a:noFill/>
          <a:ln w="6350">
            <a:solidFill>
              <a:srgbClr val="33A7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3868909" y="2946981"/>
            <a:ext cx="1321200" cy="1640992"/>
          </a:xfrm>
          <a:prstGeom prst="rect">
            <a:avLst/>
          </a:prstGeom>
          <a:noFill/>
          <a:ln w="6350">
            <a:solidFill>
              <a:srgbClr val="33A7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5252123" y="2946981"/>
            <a:ext cx="1321200" cy="1640992"/>
          </a:xfrm>
          <a:prstGeom prst="rect">
            <a:avLst/>
          </a:prstGeom>
          <a:noFill/>
          <a:ln w="6350">
            <a:solidFill>
              <a:srgbClr val="33A7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6641243" y="2946982"/>
            <a:ext cx="1321200" cy="1640992"/>
          </a:xfrm>
          <a:prstGeom prst="rect">
            <a:avLst/>
          </a:prstGeom>
          <a:noFill/>
          <a:ln w="6350">
            <a:solidFill>
              <a:srgbClr val="33A7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бъект 1"/>
          <p:cNvSpPr>
            <a:spLocks noGrp="1"/>
          </p:cNvSpPr>
          <p:nvPr>
            <p:ph idx="1"/>
          </p:nvPr>
        </p:nvSpPr>
        <p:spPr>
          <a:xfrm>
            <a:off x="467544" y="771550"/>
            <a:ext cx="8219256" cy="36004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Segoe UI" panose="020B0502040204020203" pitchFamily="34" charset="0"/>
              </a:rPr>
              <a:t>Решения для АСУ ТП и встраиваемых систем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81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75606"/>
            <a:ext cx="3647038" cy="285132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21E2-0FE2-4601-A2BF-1E359924C1D9}" type="datetime1">
              <a:rPr lang="ru-RU" smtClean="0"/>
              <a:t>04.04.2017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04B9-C052-496D-8E25-76A4029B0BE7}" type="slidenum">
              <a:rPr lang="ru-RU" smtClean="0"/>
              <a:t>20</a:t>
            </a:fld>
            <a:endParaRPr lang="ru-RU"/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429419" y="0"/>
            <a:ext cx="6429400" cy="64172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579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b="1" dirty="0" smtClean="0"/>
              <a:t>Advantech EKI</a:t>
            </a:r>
            <a:r>
              <a:rPr lang="ru-RU" b="1" dirty="0" smtClean="0"/>
              <a:t>-</a:t>
            </a:r>
            <a:r>
              <a:rPr lang="en-US" b="1" dirty="0" smtClean="0"/>
              <a:t>9</a:t>
            </a:r>
            <a:r>
              <a:rPr lang="ru-RU" b="1" dirty="0" smtClean="0"/>
              <a:t>5</a:t>
            </a:r>
            <a:r>
              <a:rPr lang="en-US" b="1" dirty="0" smtClean="0"/>
              <a:t>16/9512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93858" y="173663"/>
            <a:ext cx="57123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Calibri" panose="020F0502020204030204" pitchFamily="34" charset="0"/>
              </a:rPr>
              <a:t>До 16 портов 1000 </a:t>
            </a:r>
            <a:r>
              <a:rPr lang="en-US" dirty="0" smtClean="0">
                <a:latin typeface="Calibri" panose="020F0502020204030204" pitchFamily="34" charset="0"/>
              </a:rPr>
              <a:t>BASE-TX</a:t>
            </a: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Calibri" panose="020F0502020204030204" pitchFamily="34" charset="0"/>
              </a:rPr>
              <a:t>Наличие сертификата </a:t>
            </a:r>
            <a:r>
              <a:rPr lang="en-US" dirty="0">
                <a:latin typeface="Calibri" panose="020F0502020204030204" pitchFamily="34" charset="0"/>
              </a:rPr>
              <a:t>EN50155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Calibri" panose="020F0502020204030204" pitchFamily="34" charset="0"/>
              </a:rPr>
              <a:t>Поддержка протокола резервирования</a:t>
            </a:r>
            <a:r>
              <a:rPr lang="en-US" dirty="0">
                <a:latin typeface="Calibri" panose="020F0502020204030204" pitchFamily="34" charset="0"/>
              </a:rPr>
              <a:t> X-Ring </a:t>
            </a:r>
            <a:r>
              <a:rPr lang="ru-RU" dirty="0">
                <a:latin typeface="Calibri" panose="020F0502020204030204" pitchFamily="34" charset="0"/>
              </a:rPr>
              <a:t/>
            </a:r>
            <a:br>
              <a:rPr lang="ru-RU" dirty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(</a:t>
            </a:r>
            <a:r>
              <a:rPr lang="ru-RU" dirty="0" smtClean="0">
                <a:latin typeface="Calibri" panose="020F0502020204030204" pitchFamily="34" charset="0"/>
              </a:rPr>
              <a:t> время </a:t>
            </a:r>
            <a:r>
              <a:rPr lang="ru-RU" dirty="0">
                <a:latin typeface="Calibri" panose="020F0502020204030204" pitchFamily="34" charset="0"/>
              </a:rPr>
              <a:t>восстановления </a:t>
            </a:r>
            <a:r>
              <a:rPr lang="en-US" dirty="0">
                <a:latin typeface="Calibri" panose="020F0502020204030204" pitchFamily="34" charset="0"/>
              </a:rPr>
              <a:t>&lt;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10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err="1" smtClean="0">
                <a:latin typeface="Calibri" panose="020F0502020204030204" pitchFamily="34" charset="0"/>
              </a:rPr>
              <a:t>мс</a:t>
            </a:r>
            <a:r>
              <a:rPr lang="ru-RU" dirty="0" smtClean="0">
                <a:latin typeface="Calibri" panose="020F0502020204030204" pitchFamily="34" charset="0"/>
              </a:rPr>
              <a:t> )</a:t>
            </a: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Calibri" panose="020F0502020204030204" pitchFamily="34" charset="0"/>
              </a:rPr>
              <a:t>Поддержка байпас функции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Calibri" panose="020F0502020204030204" pitchFamily="34" charset="0"/>
              </a:rPr>
              <a:t>Соединители типа </a:t>
            </a:r>
            <a:r>
              <a:rPr lang="en-US" dirty="0">
                <a:latin typeface="Calibri" panose="020F0502020204030204" pitchFamily="34" charset="0"/>
              </a:rPr>
              <a:t>M12 </a:t>
            </a:r>
            <a:r>
              <a:rPr lang="ru-RU" dirty="0">
                <a:latin typeface="Calibri" panose="020F0502020204030204" pitchFamily="34" charset="0"/>
              </a:rPr>
              <a:t>(</a:t>
            </a:r>
            <a:r>
              <a:rPr lang="en-US" dirty="0">
                <a:latin typeface="Calibri" panose="020F0502020204030204" pitchFamily="34" charset="0"/>
              </a:rPr>
              <a:t>IP-</a:t>
            </a:r>
            <a:r>
              <a:rPr lang="ru-RU" dirty="0">
                <a:latin typeface="Calibri" panose="020F0502020204030204" pitchFamily="34" charset="0"/>
              </a:rPr>
              <a:t>67)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Calibri" panose="020F0502020204030204" pitchFamily="34" charset="0"/>
              </a:rPr>
              <a:t>Поддержка</a:t>
            </a:r>
            <a:r>
              <a:rPr lang="ru-RU" dirty="0">
                <a:latin typeface="Calibri" panose="020F0502020204030204" pitchFamily="34" charset="0"/>
              </a:rPr>
              <a:t>: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IEEE </a:t>
            </a:r>
            <a:r>
              <a:rPr lang="en-US" dirty="0">
                <a:latin typeface="Calibri" panose="020F0502020204030204" pitchFamily="34" charset="0"/>
              </a:rPr>
              <a:t>802.3at </a:t>
            </a:r>
            <a:r>
              <a:rPr lang="en-US" dirty="0" err="1">
                <a:latin typeface="Calibri" panose="020F0502020204030204" pitchFamily="34" charset="0"/>
              </a:rPr>
              <a:t>PoE</a:t>
            </a:r>
            <a:r>
              <a:rPr lang="en-US" dirty="0">
                <a:latin typeface="Calibri" panose="020F0502020204030204" pitchFamily="34" charset="0"/>
              </a:rPr>
              <a:t>+ </a:t>
            </a:r>
            <a:r>
              <a:rPr lang="en-US" dirty="0" smtClean="0">
                <a:latin typeface="Calibri" panose="020F0502020204030204" pitchFamily="34" charset="0"/>
              </a:rPr>
              <a:t>30</a:t>
            </a:r>
            <a:r>
              <a:rPr lang="ru-RU" dirty="0" smtClean="0">
                <a:latin typeface="Calibri" panose="020F0502020204030204" pitchFamily="34" charset="0"/>
              </a:rPr>
              <a:t>    Вт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</a:rPr>
              <a:t/>
            </a:r>
            <a:br>
              <a:rPr lang="ru-RU" dirty="0" smtClean="0">
                <a:latin typeface="Calibri" panose="020F0502020204030204" pitchFamily="34" charset="0"/>
              </a:rPr>
            </a:br>
            <a:r>
              <a:rPr lang="ru-RU" dirty="0" smtClean="0">
                <a:latin typeface="Calibri" panose="020F0502020204030204" pitchFamily="34" charset="0"/>
              </a:rPr>
              <a:t>                       </a:t>
            </a:r>
            <a:r>
              <a:rPr lang="en-US" dirty="0" smtClean="0">
                <a:latin typeface="Calibri" panose="020F0502020204030204" pitchFamily="34" charset="0"/>
              </a:rPr>
              <a:t>IEEE </a:t>
            </a:r>
            <a:r>
              <a:rPr lang="en-US" dirty="0">
                <a:latin typeface="Calibri" panose="020F0502020204030204" pitchFamily="34" charset="0"/>
              </a:rPr>
              <a:t>802.3af </a:t>
            </a:r>
            <a:r>
              <a:rPr lang="en-US" dirty="0" err="1">
                <a:latin typeface="Calibri" panose="020F0502020204030204" pitchFamily="34" charset="0"/>
              </a:rPr>
              <a:t>PoE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 15.4 </a:t>
            </a:r>
            <a:r>
              <a:rPr lang="ru-RU" dirty="0" smtClean="0">
                <a:latin typeface="Calibri" panose="020F0502020204030204" pitchFamily="34" charset="0"/>
              </a:rPr>
              <a:t>Вт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Calibri" panose="020F0502020204030204" pitchFamily="34" charset="0"/>
              </a:rPr>
              <a:t>Резервированный вход по питанию: 12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</a:rPr>
              <a:t>…</a:t>
            </a:r>
            <a:r>
              <a:rPr lang="en-US" dirty="0">
                <a:latin typeface="Calibri" panose="020F0502020204030204" pitchFamily="34" charset="0"/>
              </a:rPr>
              <a:t> 48 </a:t>
            </a:r>
            <a:r>
              <a:rPr lang="ru-RU" dirty="0" smtClean="0">
                <a:latin typeface="Calibri" panose="020F0502020204030204" pitchFamily="34" charset="0"/>
              </a:rPr>
              <a:t>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Calibri" panose="020F0502020204030204" pitchFamily="34" charset="0"/>
              </a:rPr>
              <a:t>Диапазон рабочих температур</a:t>
            </a:r>
            <a:r>
              <a:rPr lang="en-US" dirty="0">
                <a:latin typeface="Calibri" panose="020F0502020204030204" pitchFamily="34" charset="0"/>
              </a:rPr>
              <a:t> (-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40</a:t>
            </a:r>
            <a:r>
              <a:rPr lang="ru-RU" dirty="0">
                <a:latin typeface="Calibri" panose="020F0502020204030204" pitchFamily="34" charset="0"/>
              </a:rPr>
              <a:t>…</a:t>
            </a:r>
            <a:r>
              <a:rPr lang="en-US" dirty="0">
                <a:latin typeface="Calibri" panose="020F0502020204030204" pitchFamily="34" charset="0"/>
              </a:rPr>
              <a:t>75° C)</a:t>
            </a:r>
            <a:endParaRPr lang="ru-RU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Calibri" panose="020F0502020204030204" pitchFamily="34" charset="0"/>
              </a:rPr>
              <a:t>Водонепроницаемый </a:t>
            </a:r>
            <a:r>
              <a:rPr lang="ru-RU" dirty="0">
                <a:latin typeface="Calibri" panose="020F0502020204030204" pitchFamily="34" charset="0"/>
              </a:rPr>
              <a:t>оптоволоконный </a:t>
            </a:r>
            <a:br>
              <a:rPr lang="ru-RU" dirty="0">
                <a:latin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</a:rPr>
              <a:t>соединитель </a:t>
            </a:r>
            <a:r>
              <a:rPr lang="en-US" dirty="0">
                <a:latin typeface="Calibri" panose="020F0502020204030204" pitchFamily="34" charset="0"/>
              </a:rPr>
              <a:t>LC (</a:t>
            </a:r>
            <a:r>
              <a:rPr lang="ru-RU" dirty="0" err="1">
                <a:latin typeface="Calibri" panose="020F0502020204030204" pitchFamily="34" charset="0"/>
              </a:rPr>
              <a:t>многомодовое</a:t>
            </a:r>
            <a:r>
              <a:rPr lang="ru-RU" dirty="0">
                <a:latin typeface="Calibri" panose="020F0502020204030204" pitchFamily="34" charset="0"/>
              </a:rPr>
              <a:t> оптоволокно)</a:t>
            </a:r>
            <a:endParaRPr lang="ru-RU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80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21E2-0FE2-4601-A2BF-1E359924C1D9}" type="datetime1">
              <a:rPr lang="ru-RU" smtClean="0"/>
              <a:t>04.04.2017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04B9-C052-496D-8E25-76A4029B0BE7}" type="slidenum">
              <a:rPr lang="ru-RU" smtClean="0"/>
              <a:t>21</a:t>
            </a:fld>
            <a:endParaRPr lang="ru-RU"/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429419" y="0"/>
            <a:ext cx="6429400" cy="64172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579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b="1" dirty="0" smtClean="0"/>
              <a:t>Конструктив </a:t>
            </a:r>
            <a:r>
              <a:rPr lang="en-US" b="1" dirty="0" smtClean="0"/>
              <a:t>Advantech EKI</a:t>
            </a:r>
            <a:r>
              <a:rPr lang="ru-RU" b="1" dirty="0" smtClean="0"/>
              <a:t>-</a:t>
            </a:r>
            <a:r>
              <a:rPr lang="en-US" b="1" dirty="0" smtClean="0"/>
              <a:t>9</a:t>
            </a:r>
            <a:r>
              <a:rPr lang="ru-RU" b="1" dirty="0" smtClean="0"/>
              <a:t>5</a:t>
            </a:r>
            <a:r>
              <a:rPr lang="en-US" b="1" dirty="0" smtClean="0"/>
              <a:t>16/9512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877" y="699542"/>
            <a:ext cx="5685123" cy="3816424"/>
          </a:xfrm>
          <a:prstGeom prst="rect">
            <a:avLst/>
          </a:prstGeom>
        </p:spPr>
      </p:pic>
      <p:sp>
        <p:nvSpPr>
          <p:cNvPr id="10" name="Заголовок 5"/>
          <p:cNvSpPr txBox="1">
            <a:spLocks/>
          </p:cNvSpPr>
          <p:nvPr/>
        </p:nvSpPr>
        <p:spPr>
          <a:xfrm>
            <a:off x="323528" y="1059582"/>
            <a:ext cx="6429400" cy="266429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579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1800" b="1" dirty="0" smtClean="0"/>
              <a:t>- Металлический корпус </a:t>
            </a:r>
            <a:r>
              <a:rPr lang="en-US" sz="1800" b="1" dirty="0" smtClean="0"/>
              <a:t>( </a:t>
            </a:r>
            <a:r>
              <a:rPr lang="en-US" sz="1800" b="1" dirty="0" err="1" smtClean="0"/>
              <a:t>ip</a:t>
            </a:r>
            <a:r>
              <a:rPr lang="en-US" sz="1800" b="1" smtClean="0"/>
              <a:t> 67</a:t>
            </a:r>
            <a:r>
              <a:rPr lang="en-US" sz="1800" b="1" dirty="0" smtClean="0"/>
              <a:t>)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800" b="1" dirty="0" smtClean="0"/>
              <a:t>- Соединители типа </a:t>
            </a:r>
            <a:r>
              <a:rPr lang="en-US" sz="1800" b="1" dirty="0" smtClean="0"/>
              <a:t>M12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400" b="1" dirty="0" smtClean="0"/>
          </a:p>
          <a:p>
            <a:r>
              <a:rPr lang="ru-RU" sz="1800" b="1" dirty="0" smtClean="0"/>
              <a:t>- Крепление на панель</a:t>
            </a:r>
            <a:br>
              <a:rPr lang="ru-RU" sz="1800" b="1" dirty="0" smtClean="0"/>
            </a:br>
            <a:r>
              <a:rPr lang="ru-RU" sz="1800" b="1" dirty="0" smtClean="0"/>
              <a:t>   /</a:t>
            </a:r>
            <a:r>
              <a:rPr lang="en-US" sz="1800" b="1" dirty="0" smtClean="0"/>
              <a:t>DIN </a:t>
            </a:r>
            <a:r>
              <a:rPr lang="ru-RU" sz="1800" b="1" dirty="0" smtClean="0"/>
              <a:t>рейка (опция)</a:t>
            </a:r>
            <a:br>
              <a:rPr lang="ru-RU" sz="18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800" b="1" dirty="0" smtClean="0"/>
              <a:t>- Пассивное охлаждение</a:t>
            </a:r>
            <a:br>
              <a:rPr lang="ru-RU" sz="1800" b="1" dirty="0" smtClean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66838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21E2-0FE2-4601-A2BF-1E359924C1D9}" type="datetime1">
              <a:rPr lang="ru-RU" smtClean="0"/>
              <a:t>04.04.2017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04B9-C052-496D-8E25-76A4029B0BE7}" type="slidenum">
              <a:rPr lang="ru-RU" smtClean="0"/>
              <a:t>22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57117"/>
            <a:ext cx="6429400" cy="622053"/>
          </a:xfrm>
        </p:spPr>
        <p:txBody>
          <a:bodyPr/>
          <a:lstStyle/>
          <a:p>
            <a:r>
              <a:rPr lang="en-US" sz="2600" b="1" dirty="0">
                <a:latin typeface="+mj-lt"/>
              </a:rPr>
              <a:t>Advantech </a:t>
            </a:r>
            <a:r>
              <a:rPr lang="en-US" sz="2600" b="1" dirty="0" smtClean="0">
                <a:latin typeface="+mj-lt"/>
              </a:rPr>
              <a:t>EKI-</a:t>
            </a:r>
            <a:r>
              <a:rPr lang="ru-RU" sz="2600" b="1" dirty="0">
                <a:latin typeface="+mj-lt"/>
              </a:rPr>
              <a:t>9516/9512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96907"/>
              </p:ext>
            </p:extLst>
          </p:nvPr>
        </p:nvGraphicFramePr>
        <p:xfrm>
          <a:off x="251520" y="771550"/>
          <a:ext cx="8784976" cy="36719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03124"/>
                <a:gridCol w="1140850"/>
                <a:gridCol w="929215"/>
                <a:gridCol w="985980"/>
                <a:gridCol w="786687"/>
                <a:gridCol w="844068"/>
                <a:gridCol w="913791"/>
                <a:gridCol w="1089173"/>
                <a:gridCol w="792088"/>
              </a:tblGrid>
              <a:tr h="1893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Комбинация портов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Диапазон входного напряжения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/>
                </a:tc>
              </a:tr>
              <a:tr h="9163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Наименование</a:t>
                      </a:r>
                      <a:br>
                        <a:rPr lang="ru-RU" sz="1100">
                          <a:effectLst/>
                        </a:rPr>
                      </a:br>
                      <a:r>
                        <a:rPr lang="ru-RU" sz="1100">
                          <a:effectLst/>
                        </a:rPr>
                        <a:t>модели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PoE</a:t>
                      </a:r>
                      <a:r>
                        <a:rPr lang="ru-RU" sz="1100">
                          <a:effectLst/>
                        </a:rPr>
                        <a:t>, 10/100/1000 Мбит/с </a:t>
                      </a:r>
                      <a:br>
                        <a:rPr lang="ru-RU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M</a:t>
                      </a:r>
                      <a:r>
                        <a:rPr lang="ru-RU" sz="1100">
                          <a:effectLst/>
                        </a:rPr>
                        <a:t>12 </a:t>
                      </a:r>
                      <a:r>
                        <a:rPr lang="en-US" sz="1100">
                          <a:effectLst/>
                        </a:rPr>
                        <a:t>X</a:t>
                      </a:r>
                      <a:r>
                        <a:rPr lang="ru-RU" sz="1100">
                          <a:effectLst/>
                        </a:rPr>
                        <a:t>-</a:t>
                      </a:r>
                      <a:r>
                        <a:rPr lang="en-US" sz="1100">
                          <a:effectLst/>
                        </a:rPr>
                        <a:t>Coded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10/100/ 1000 Мбит/с</a:t>
                      </a:r>
                      <a:br>
                        <a:rPr lang="ru-RU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M</a:t>
                      </a:r>
                      <a:r>
                        <a:rPr lang="ru-RU" sz="1100">
                          <a:effectLst/>
                        </a:rPr>
                        <a:t>12 </a:t>
                      </a:r>
                      <a:r>
                        <a:rPr lang="en-US" sz="1100">
                          <a:effectLst/>
                        </a:rPr>
                        <a:t>X</a:t>
                      </a:r>
                      <a:r>
                        <a:rPr lang="ru-RU" sz="1100">
                          <a:effectLst/>
                        </a:rPr>
                        <a:t>-</a:t>
                      </a:r>
                      <a:r>
                        <a:rPr lang="en-US" sz="1100">
                          <a:effectLst/>
                        </a:rPr>
                        <a:t>Coded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PoE</a:t>
                      </a:r>
                      <a:r>
                        <a:rPr lang="ru-RU" sz="1100">
                          <a:effectLst/>
                        </a:rPr>
                        <a:t>, 10/100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Мбит/с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M</a:t>
                      </a:r>
                      <a:r>
                        <a:rPr lang="ru-RU" sz="1100">
                          <a:effectLst/>
                        </a:rPr>
                        <a:t>12 </a:t>
                      </a:r>
                      <a:r>
                        <a:rPr lang="en-US" sz="1100">
                          <a:effectLst/>
                        </a:rPr>
                        <a:t>D</a:t>
                      </a:r>
                      <a:r>
                        <a:rPr lang="ru-RU" sz="1100">
                          <a:effectLst/>
                        </a:rPr>
                        <a:t>-</a:t>
                      </a:r>
                      <a:r>
                        <a:rPr lang="en-US" sz="1100">
                          <a:effectLst/>
                        </a:rPr>
                        <a:t>Coded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10/100 Мбит/с</a:t>
                      </a:r>
                      <a:endParaRPr lang="ru-RU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M</a:t>
                      </a:r>
                      <a:r>
                        <a:rPr lang="ru-RU" sz="1100">
                          <a:effectLst/>
                        </a:rPr>
                        <a:t>12 </a:t>
                      </a:r>
                      <a:r>
                        <a:rPr lang="en-US" sz="1100">
                          <a:effectLst/>
                        </a:rPr>
                        <a:t>D</a:t>
                      </a:r>
                      <a:r>
                        <a:rPr lang="ru-RU" sz="1100">
                          <a:effectLst/>
                        </a:rPr>
                        <a:t>-</a:t>
                      </a:r>
                      <a:r>
                        <a:rPr lang="en-US" sz="1100">
                          <a:effectLst/>
                        </a:rPr>
                        <a:t>Coded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HV</a:t>
                      </a:r>
                      <a:r>
                        <a:rPr lang="ru-RU" sz="1100">
                          <a:effectLst/>
                        </a:rPr>
                        <a:t>  </a:t>
                      </a:r>
                      <a:br>
                        <a:rPr lang="ru-RU" sz="1100">
                          <a:effectLst/>
                        </a:rPr>
                      </a:br>
                      <a:r>
                        <a:rPr lang="ru-RU" sz="1100">
                          <a:effectLst/>
                        </a:rPr>
                        <a:t>(72/96/110 В (</a:t>
                      </a:r>
                      <a:r>
                        <a:rPr lang="en-US" sz="1100">
                          <a:effectLst/>
                        </a:rPr>
                        <a:t>DC</a:t>
                      </a:r>
                      <a:r>
                        <a:rPr lang="ru-RU" sz="1100">
                          <a:effectLst/>
                        </a:rPr>
                        <a:t>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LV </a:t>
                      </a:r>
                      <a:r>
                        <a:rPr lang="ru-RU" sz="1100">
                          <a:effectLst/>
                        </a:rPr>
                        <a:t/>
                      </a:r>
                      <a:br>
                        <a:rPr lang="ru-RU" sz="1100">
                          <a:effectLst/>
                        </a:rPr>
                      </a:br>
                      <a:r>
                        <a:rPr lang="ru-RU" sz="1100">
                          <a:effectLst/>
                        </a:rPr>
                        <a:t>(24 /36/48 В </a:t>
                      </a:r>
                      <a:r>
                        <a:rPr lang="en-US" sz="1100">
                          <a:effectLst/>
                        </a:rPr>
                        <a:t>DC</a:t>
                      </a:r>
                      <a:r>
                        <a:rPr lang="ru-RU" sz="1100">
                          <a:effectLst/>
                        </a:rPr>
                        <a:t>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WV </a:t>
                      </a:r>
                      <a:r>
                        <a:rPr lang="ru-RU" sz="1100">
                          <a:effectLst/>
                        </a:rPr>
                        <a:t>(24/36/48/72/ 96/110 В </a:t>
                      </a:r>
                      <a:r>
                        <a:rPr lang="en-US" sz="1100">
                          <a:effectLst/>
                        </a:rPr>
                        <a:t>DC</a:t>
                      </a:r>
                      <a:r>
                        <a:rPr lang="ru-RU" sz="1100">
                          <a:effectLst/>
                        </a:rPr>
                        <a:t>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Защитное покрытие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</a:tr>
              <a:tr h="213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EKI</a:t>
                      </a:r>
                      <a:r>
                        <a:rPr lang="ru-RU" sz="1100">
                          <a:effectLst/>
                        </a:rPr>
                        <a:t>-9516</a:t>
                      </a:r>
                      <a:r>
                        <a:rPr lang="en-US" sz="1100">
                          <a:effectLst/>
                        </a:rPr>
                        <a:t>P</a:t>
                      </a:r>
                      <a:r>
                        <a:rPr lang="ru-RU" sz="1100">
                          <a:effectLst/>
                        </a:rPr>
                        <a:t>-</a:t>
                      </a:r>
                      <a:r>
                        <a:rPr lang="en-US" sz="1100">
                          <a:effectLst/>
                        </a:rPr>
                        <a:t>HV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ок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ок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</a:tr>
              <a:tr h="213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EKI</a:t>
                      </a:r>
                      <a:r>
                        <a:rPr lang="ru-RU" sz="1100">
                          <a:effectLst/>
                        </a:rPr>
                        <a:t>-9516</a:t>
                      </a:r>
                      <a:r>
                        <a:rPr lang="en-US" sz="1100">
                          <a:effectLst/>
                        </a:rPr>
                        <a:t>P</a:t>
                      </a:r>
                      <a:r>
                        <a:rPr lang="ru-RU" sz="1100">
                          <a:effectLst/>
                        </a:rPr>
                        <a:t>-</a:t>
                      </a:r>
                      <a:r>
                        <a:rPr lang="en-US" sz="1100">
                          <a:effectLst/>
                        </a:rPr>
                        <a:t>LV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ок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ок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</a:tr>
              <a:tr h="213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EKI</a:t>
                      </a:r>
                      <a:r>
                        <a:rPr lang="ru-RU" sz="1100">
                          <a:effectLst/>
                        </a:rPr>
                        <a:t>-9516-</a:t>
                      </a:r>
                      <a:r>
                        <a:rPr lang="en-US" sz="1100">
                          <a:effectLst/>
                        </a:rPr>
                        <a:t>WV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16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ок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ок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</a:tr>
              <a:tr h="213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EKI-9512P-HV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ок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ок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</a:tr>
              <a:tr h="213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EKI-9512P-LV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ок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ок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</a:tr>
              <a:tr h="213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EKI-9512-WV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ок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ок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</a:tr>
              <a:tr h="213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EKI-9516DP-HV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ок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ок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</a:tr>
              <a:tr h="213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EKI-9516DP-LV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ок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ок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</a:tr>
              <a:tr h="213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EKI-9516D-WV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16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ок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ок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</a:tr>
              <a:tr h="213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EKI-9512DP-HV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ок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</a:rPr>
                        <a:t>ок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</a:tr>
              <a:tr h="213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EKI-9512DP-LV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100" dirty="0" err="1">
                          <a:effectLst/>
                        </a:rPr>
                        <a:t>ок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ок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</a:tr>
              <a:tr h="2138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EKI-9512D-WV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</a:rPr>
                        <a:t>ок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100" dirty="0" err="1">
                          <a:effectLst/>
                        </a:rPr>
                        <a:t>ок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83" marR="7583" marT="7583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313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3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136" y="1290863"/>
            <a:ext cx="4973400" cy="298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15"/>
          <p:cNvSpPr>
            <a:spLocks noChangeArrowheads="1"/>
          </p:cNvSpPr>
          <p:nvPr/>
        </p:nvSpPr>
        <p:spPr bwMode="auto">
          <a:xfrm>
            <a:off x="5803180" y="876328"/>
            <a:ext cx="3024336" cy="280782"/>
          </a:xfrm>
          <a:prstGeom prst="rect">
            <a:avLst/>
          </a:prstGeom>
          <a:solidFill>
            <a:srgbClr val="00579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buClr>
                <a:srgbClr val="CC0000"/>
              </a:buClr>
            </a:pPr>
            <a:r>
              <a:rPr lang="ru-RU" altLang="zh-TW" sz="1361" dirty="0" smtClean="0">
                <a:solidFill>
                  <a:schemeClr val="bg1"/>
                </a:solidFill>
              </a:rPr>
              <a:t>Развитое ПО</a:t>
            </a:r>
            <a:endParaRPr lang="en-US" altLang="zh-TW" sz="1361" dirty="0">
              <a:solidFill>
                <a:schemeClr val="bg1"/>
              </a:solidFill>
            </a:endParaRPr>
          </a:p>
        </p:txBody>
      </p:sp>
      <p:sp>
        <p:nvSpPr>
          <p:cNvPr id="22536" name="Rectangle 18"/>
          <p:cNvSpPr>
            <a:spLocks noChangeArrowheads="1"/>
          </p:cNvSpPr>
          <p:nvPr/>
        </p:nvSpPr>
        <p:spPr bwMode="auto">
          <a:xfrm>
            <a:off x="571922" y="811386"/>
            <a:ext cx="4072085" cy="511166"/>
          </a:xfrm>
          <a:prstGeom prst="rect">
            <a:avLst/>
          </a:prstGeom>
          <a:solidFill>
            <a:srgbClr val="00579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25000"/>
              </a:spcBef>
              <a:buClr>
                <a:srgbClr val="CC0000"/>
              </a:buClr>
            </a:pPr>
            <a:r>
              <a:rPr lang="ru-RU" altLang="zh-TW" sz="1361" dirty="0" smtClean="0">
                <a:solidFill>
                  <a:schemeClr val="bg1"/>
                </a:solidFill>
              </a:rPr>
              <a:t>Коммутаторы </a:t>
            </a:r>
            <a:r>
              <a:rPr lang="en-US" altLang="zh-TW" sz="1361" dirty="0" smtClean="0">
                <a:solidFill>
                  <a:schemeClr val="bg1"/>
                </a:solidFill>
              </a:rPr>
              <a:t>Advantech </a:t>
            </a:r>
            <a:r>
              <a:rPr lang="ru-RU" altLang="zh-TW" sz="1361" dirty="0" smtClean="0">
                <a:solidFill>
                  <a:schemeClr val="bg1"/>
                </a:solidFill>
              </a:rPr>
              <a:t>соответствуют стандарту </a:t>
            </a:r>
            <a:r>
              <a:rPr lang="en-US" altLang="zh-TW" sz="1361" dirty="0" smtClean="0">
                <a:solidFill>
                  <a:schemeClr val="bg1"/>
                </a:solidFill>
              </a:rPr>
              <a:t>EN50155</a:t>
            </a:r>
            <a:endParaRPr lang="ru-RU" altLang="zh-TW" sz="1361" dirty="0">
              <a:solidFill>
                <a:schemeClr val="bg1"/>
              </a:solidFill>
            </a:endParaRPr>
          </a:p>
        </p:txBody>
      </p:sp>
      <p:sp>
        <p:nvSpPr>
          <p:cNvPr id="22537" name="Rectangle 19"/>
          <p:cNvSpPr>
            <a:spLocks noChangeArrowheads="1"/>
          </p:cNvSpPr>
          <p:nvPr/>
        </p:nvSpPr>
        <p:spPr bwMode="auto">
          <a:xfrm>
            <a:off x="580820" y="2426199"/>
            <a:ext cx="2262988" cy="301749"/>
          </a:xfrm>
          <a:prstGeom prst="rect">
            <a:avLst/>
          </a:prstGeom>
          <a:solidFill>
            <a:srgbClr val="00579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ru-RU" altLang="zh-TW" sz="1361" dirty="0" smtClean="0">
                <a:solidFill>
                  <a:schemeClr val="bg1"/>
                </a:solidFill>
              </a:rPr>
              <a:t>Под</a:t>
            </a:r>
            <a:r>
              <a:rPr lang="ru-RU" altLang="zh-TW" sz="1361" dirty="0">
                <a:solidFill>
                  <a:schemeClr val="bg1"/>
                </a:solidFill>
              </a:rPr>
              <a:t>д</a:t>
            </a:r>
            <a:r>
              <a:rPr lang="ru-RU" altLang="zh-TW" sz="1361" dirty="0" smtClean="0">
                <a:solidFill>
                  <a:schemeClr val="bg1"/>
                </a:solidFill>
              </a:rPr>
              <a:t>ержка </a:t>
            </a:r>
            <a:r>
              <a:rPr lang="en-US" altLang="zh-TW" sz="1361" dirty="0" smtClean="0">
                <a:solidFill>
                  <a:schemeClr val="bg1"/>
                </a:solidFill>
              </a:rPr>
              <a:t>POE</a:t>
            </a:r>
            <a:r>
              <a:rPr lang="ru-RU" altLang="zh-TW" sz="1361" dirty="0" smtClean="0">
                <a:solidFill>
                  <a:schemeClr val="bg1"/>
                </a:solidFill>
              </a:rPr>
              <a:t> </a:t>
            </a:r>
            <a:r>
              <a:rPr lang="en-US" altLang="zh-TW" sz="1361" dirty="0" smtClean="0">
                <a:solidFill>
                  <a:schemeClr val="bg1"/>
                </a:solidFill>
              </a:rPr>
              <a:t>/</a:t>
            </a:r>
            <a:r>
              <a:rPr lang="ru-RU" altLang="zh-TW" sz="1361" dirty="0" smtClean="0">
                <a:solidFill>
                  <a:schemeClr val="bg1"/>
                </a:solidFill>
              </a:rPr>
              <a:t> </a:t>
            </a:r>
            <a:r>
              <a:rPr lang="en-US" altLang="zh-TW" sz="1361" dirty="0" smtClean="0">
                <a:solidFill>
                  <a:schemeClr val="bg1"/>
                </a:solidFill>
              </a:rPr>
              <a:t>POE+</a:t>
            </a:r>
            <a:endParaRPr lang="zh-TW" altLang="en-US" sz="1361" dirty="0">
              <a:solidFill>
                <a:schemeClr val="bg1"/>
              </a:solidFill>
            </a:endParaRPr>
          </a:p>
        </p:txBody>
      </p:sp>
      <p:sp>
        <p:nvSpPr>
          <p:cNvPr id="22538" name="Rectangle 20"/>
          <p:cNvSpPr>
            <a:spLocks noChangeArrowheads="1"/>
          </p:cNvSpPr>
          <p:nvPr/>
        </p:nvSpPr>
        <p:spPr bwMode="auto">
          <a:xfrm>
            <a:off x="602077" y="1691514"/>
            <a:ext cx="4332725" cy="280782"/>
          </a:xfrm>
          <a:prstGeom prst="rect">
            <a:avLst/>
          </a:prstGeom>
          <a:solidFill>
            <a:srgbClr val="00579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buClr>
                <a:srgbClr val="CC0000"/>
              </a:buClr>
            </a:pPr>
            <a:r>
              <a:rPr lang="ru-RU" altLang="zh-TW" sz="1361" dirty="0" smtClean="0">
                <a:solidFill>
                  <a:schemeClr val="bg1"/>
                </a:solidFill>
              </a:rPr>
              <a:t>Богатый  функционал в части резервирования </a:t>
            </a:r>
            <a:endParaRPr lang="en-US" altLang="zh-TW" sz="1361" dirty="0">
              <a:solidFill>
                <a:schemeClr val="hlin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46856" y="-8066"/>
            <a:ext cx="6573416" cy="621655"/>
          </a:xfrm>
        </p:spPr>
        <p:txBody>
          <a:bodyPr/>
          <a:lstStyle/>
          <a:p>
            <a:r>
              <a:rPr lang="ru-RU" sz="2000" b="1" dirty="0">
                <a:ea typeface="Verdana" panose="020B0604030504040204" pitchFamily="34" charset="0"/>
                <a:cs typeface="Verdana" panose="020B0604030504040204" pitchFamily="34" charset="0"/>
              </a:rPr>
              <a:t>Промышленное коммуникационное оборудование для применения на подвижном составе</a:t>
            </a: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5821044" y="1503064"/>
            <a:ext cx="2983305" cy="657681"/>
          </a:xfrm>
          <a:prstGeom prst="rect">
            <a:avLst/>
          </a:prstGeom>
          <a:solidFill>
            <a:srgbClr val="00579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90000"/>
              </a:lnSpc>
              <a:buClr>
                <a:srgbClr val="CC0000"/>
              </a:buClr>
            </a:pPr>
            <a:r>
              <a:rPr lang="ru-RU" altLang="zh-TW" sz="1361" dirty="0">
                <a:solidFill>
                  <a:schemeClr val="bg1"/>
                </a:solidFill>
              </a:rPr>
              <a:t>ПРОСОФТ </a:t>
            </a:r>
            <a:r>
              <a:rPr lang="en-US" altLang="zh-TW" sz="1361" dirty="0">
                <a:solidFill>
                  <a:schemeClr val="bg1"/>
                </a:solidFill>
              </a:rPr>
              <a:t>–  </a:t>
            </a:r>
            <a:br>
              <a:rPr lang="en-US" altLang="zh-TW" sz="1361" dirty="0">
                <a:solidFill>
                  <a:schemeClr val="bg1"/>
                </a:solidFill>
              </a:rPr>
            </a:br>
            <a:r>
              <a:rPr lang="en-US" altLang="zh-TW" sz="1361" dirty="0">
                <a:solidFill>
                  <a:schemeClr val="bg1"/>
                </a:solidFill>
              </a:rPr>
              <a:t>Advantech Premier Channel Partner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4598594"/>
            <a:ext cx="2214812" cy="4897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5823" y="2597631"/>
            <a:ext cx="2750328" cy="18929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5543" y="4123349"/>
            <a:ext cx="750812" cy="734400"/>
          </a:xfrm>
          <a:prstGeom prst="rect">
            <a:avLst/>
          </a:prstGeom>
        </p:spPr>
      </p:pic>
      <p:pic>
        <p:nvPicPr>
          <p:cNvPr id="25" name="Picture 14" descr="Fanles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026" y="3227517"/>
            <a:ext cx="585869" cy="64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7" descr="Widete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63" y="3227517"/>
            <a:ext cx="591242" cy="65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305" y="4123349"/>
            <a:ext cx="64770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1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6" grpId="0" animBg="1"/>
      <p:bldP spid="22537" grpId="0" animBg="1"/>
      <p:bldP spid="22538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21E2-0FE2-4601-A2BF-1E359924C1D9}" type="datetime1">
              <a:rPr lang="ru-RU" smtClean="0"/>
              <a:t>04.04.2017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04B9-C052-496D-8E25-76A4029B0BE7}" type="slidenum">
              <a:rPr lang="ru-RU" smtClean="0"/>
              <a:t>24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201348"/>
            <a:ext cx="3307432" cy="2170502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5481"/>
            <a:ext cx="6429400" cy="641724"/>
          </a:xfrm>
        </p:spPr>
        <p:txBody>
          <a:bodyPr>
            <a:normAutofit/>
          </a:bodyPr>
          <a:lstStyle/>
          <a:p>
            <a:pPr eaLnBrk="1" hangingPunct="1"/>
            <a:r>
              <a:rPr kumimoji="1" lang="ru-RU" altLang="ru-RU" b="1" dirty="0" smtClean="0">
                <a:latin typeface="+mj-lt"/>
                <a:cs typeface="Arial" panose="020B0604020202020204" pitchFamily="34" charset="0"/>
              </a:rPr>
              <a:t>Вопросы ????</a:t>
            </a:r>
            <a:endParaRPr kumimoji="1" lang="ru-RU" altLang="ru-RU" b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179" y="4110662"/>
            <a:ext cx="2214812" cy="4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9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87574"/>
            <a:ext cx="8496944" cy="1368152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8836" y="2643759"/>
            <a:ext cx="65154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Воробьев Сергей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Направление «Промышленные сети»</a:t>
            </a:r>
          </a:p>
          <a:p>
            <a:r>
              <a:rPr lang="ru-RU" sz="2000" dirty="0">
                <a:solidFill>
                  <a:schemeClr val="bg1"/>
                </a:solidFill>
              </a:rPr>
              <a:t>+7 495 234 06 36</a:t>
            </a:r>
          </a:p>
          <a:p>
            <a:r>
              <a:rPr lang="ru-RU" sz="2000" dirty="0">
                <a:solidFill>
                  <a:schemeClr val="bg1"/>
                </a:solidFill>
              </a:rPr>
              <a:t>vorobyev.s@prosoft.ru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209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21E2-0FE2-4601-A2BF-1E359924C1D9}" type="datetime1">
              <a:rPr lang="ru-RU" smtClean="0"/>
              <a:t>04.04.2017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04B9-C052-496D-8E25-76A4029B0BE7}" type="slidenum">
              <a:rPr lang="ru-RU" smtClean="0"/>
              <a:t>3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38947" y="882110"/>
            <a:ext cx="8513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579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Промышленное коммуникационное оборудование для применения на подвижном составе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15" y="2905630"/>
            <a:ext cx="1822885" cy="4031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391" y="2060367"/>
            <a:ext cx="2016224" cy="1690526"/>
          </a:xfrm>
          <a:prstGeom prst="rect">
            <a:avLst/>
          </a:prstGeom>
        </p:spPr>
      </p:pic>
      <p:pic>
        <p:nvPicPr>
          <p:cNvPr id="17" name="Picture 2" descr="Картинки по запросу EKI-6528T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633" y="2485169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7"/>
          <p:cNvSpPr/>
          <p:nvPr/>
        </p:nvSpPr>
        <p:spPr>
          <a:xfrm>
            <a:off x="622475" y="4365648"/>
            <a:ext cx="3459858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50"/>
              </a:lnSpc>
            </a:pPr>
            <a:r>
              <a:rPr lang="en-US" altLang="zh-TW" sz="2000" dirty="0" smtClean="0">
                <a:solidFill>
                  <a:srgbClr val="3498DB"/>
                </a:solidFill>
                <a:ea typeface="新細明體"/>
              </a:rPr>
              <a:t>“</a:t>
            </a:r>
            <a:r>
              <a:rPr lang="en-US" altLang="zh-TW" sz="2000" dirty="0">
                <a:solidFill>
                  <a:srgbClr val="3498DB"/>
                </a:solidFill>
                <a:ea typeface="新細明體"/>
              </a:rPr>
              <a:t>Enabling an Intelligent </a:t>
            </a:r>
            <a:r>
              <a:rPr lang="en-US" altLang="zh-TW" sz="2000" dirty="0" smtClean="0">
                <a:solidFill>
                  <a:srgbClr val="3498DB"/>
                </a:solidFill>
                <a:ea typeface="新細明體"/>
              </a:rPr>
              <a:t>Planet</a:t>
            </a:r>
            <a:r>
              <a:rPr lang="ru-RU" altLang="zh-TW" sz="2000" dirty="0" smtClean="0">
                <a:solidFill>
                  <a:srgbClr val="3498DB"/>
                </a:solidFill>
                <a:ea typeface="新細明體"/>
              </a:rPr>
              <a:t> </a:t>
            </a:r>
            <a:r>
              <a:rPr lang="en-US" altLang="zh-TW" sz="1350" dirty="0" smtClean="0">
                <a:solidFill>
                  <a:srgbClr val="3498DB"/>
                </a:solidFill>
                <a:ea typeface="新細明體"/>
              </a:rPr>
              <a:t>”</a:t>
            </a:r>
            <a:endParaRPr lang="en-US" altLang="zh-TW" sz="1350" dirty="0">
              <a:solidFill>
                <a:srgbClr val="3498DB"/>
              </a:solidFill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9303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21E2-0FE2-4601-A2BF-1E359924C1D9}" type="datetime1">
              <a:rPr lang="ru-RU" smtClean="0"/>
              <a:t>04.04.2017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04B9-C052-496D-8E25-76A4029B0BE7}" type="slidenum">
              <a:rPr lang="ru-RU" smtClean="0"/>
              <a:t>4</a:t>
            </a:fld>
            <a:endParaRPr lang="ru-RU" dirty="0"/>
          </a:p>
        </p:txBody>
      </p:sp>
      <p:sp>
        <p:nvSpPr>
          <p:cNvPr id="11" name="Заголовок 5"/>
          <p:cNvSpPr txBox="1">
            <a:spLocks/>
          </p:cNvSpPr>
          <p:nvPr/>
        </p:nvSpPr>
        <p:spPr>
          <a:xfrm>
            <a:off x="518864" y="0"/>
            <a:ext cx="6429400" cy="64172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579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 smtClean="0"/>
              <a:t>Направление «Промышленные сети»</a:t>
            </a:r>
            <a:endParaRPr lang="ru-RU" dirty="0"/>
          </a:p>
        </p:txBody>
      </p:sp>
      <p:sp>
        <p:nvSpPr>
          <p:cNvPr id="12" name="Заголовок 5"/>
          <p:cNvSpPr txBox="1">
            <a:spLocks/>
          </p:cNvSpPr>
          <p:nvPr/>
        </p:nvSpPr>
        <p:spPr>
          <a:xfrm>
            <a:off x="518864" y="1844876"/>
            <a:ext cx="8316924" cy="232821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579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342900" indent="-342900" defTabSz="179388">
              <a:lnSpc>
                <a:spcPct val="200000"/>
              </a:lnSpc>
              <a:buAutoNum type="arabicPeriod"/>
            </a:pPr>
            <a:r>
              <a:rPr lang="ru-RU" sz="1600" dirty="0" smtClean="0"/>
              <a:t>                              </a:t>
            </a:r>
            <a:r>
              <a:rPr lang="en-US" sz="1600" dirty="0" smtClean="0"/>
              <a:t> </a:t>
            </a:r>
            <a:r>
              <a:rPr lang="ru-RU" sz="1600" dirty="0" smtClean="0"/>
              <a:t>–  высококачественное </a:t>
            </a:r>
            <a:r>
              <a:rPr lang="ru-RU" sz="1600" dirty="0"/>
              <a:t>оборудование для промышленных </a:t>
            </a:r>
            <a:r>
              <a:rPr lang="ru-RU" sz="1600" dirty="0" smtClean="0"/>
              <a:t>сетей</a:t>
            </a:r>
          </a:p>
          <a:p>
            <a:pPr marL="342900" indent="-342900" defTabSz="179388">
              <a:lnSpc>
                <a:spcPct val="200000"/>
              </a:lnSpc>
              <a:buAutoNum type="arabicPeriod"/>
            </a:pPr>
            <a:r>
              <a:rPr lang="ru-RU" sz="1600" dirty="0" smtClean="0"/>
              <a:t>                              </a:t>
            </a:r>
            <a:r>
              <a:rPr lang="en-US" sz="1600" dirty="0" smtClean="0"/>
              <a:t> </a:t>
            </a:r>
            <a:r>
              <a:rPr lang="ru-RU" sz="1600" dirty="0" smtClean="0"/>
              <a:t>–  кабельная продукция</a:t>
            </a:r>
            <a:endParaRPr lang="ru-RU" sz="1600" dirty="0"/>
          </a:p>
          <a:p>
            <a:pPr marL="342900" indent="-342900" defTabSz="179388">
              <a:lnSpc>
                <a:spcPct val="200000"/>
              </a:lnSpc>
              <a:buAutoNum type="arabicPeriod" startAt="3"/>
            </a:pPr>
            <a:r>
              <a:rPr lang="en-US" sz="1600" dirty="0" smtClean="0"/>
              <a:t>                               </a:t>
            </a:r>
            <a:r>
              <a:rPr lang="ru-RU" sz="1600" dirty="0" smtClean="0"/>
              <a:t>– </a:t>
            </a:r>
            <a:r>
              <a:rPr lang="en-US" sz="1600" dirty="0" smtClean="0"/>
              <a:t> </a:t>
            </a:r>
            <a:r>
              <a:rPr lang="ru-RU" sz="1600" dirty="0" smtClean="0"/>
              <a:t>коммуникационное </a:t>
            </a:r>
            <a:r>
              <a:rPr lang="ru-RU" sz="1600" dirty="0"/>
              <a:t>оборудование для </a:t>
            </a:r>
            <a:r>
              <a:rPr lang="ru-RU" sz="1600" dirty="0" smtClean="0"/>
              <a:t>промышленных сетей</a:t>
            </a:r>
            <a:endParaRPr lang="en-US" sz="1600" dirty="0" smtClean="0"/>
          </a:p>
          <a:p>
            <a:pPr marL="342900" indent="-342900" defTabSz="179388">
              <a:lnSpc>
                <a:spcPct val="200000"/>
              </a:lnSpc>
              <a:buAutoNum type="arabicPeriod" startAt="3"/>
            </a:pPr>
            <a:r>
              <a:rPr lang="en-US" sz="1600" dirty="0" smtClean="0"/>
              <a:t>4</a:t>
            </a:r>
            <a:r>
              <a:rPr lang="ru-RU" sz="1600" dirty="0" smtClean="0"/>
              <a:t>4. </a:t>
            </a:r>
            <a:r>
              <a:rPr lang="en-US" sz="1600" dirty="0" smtClean="0"/>
              <a:t>                       </a:t>
            </a:r>
            <a:r>
              <a:rPr lang="ru-RU" sz="1600" dirty="0" smtClean="0"/>
              <a:t>  –  </a:t>
            </a:r>
            <a:r>
              <a:rPr lang="en-US" sz="1600" dirty="0" smtClean="0"/>
              <a:t> </a:t>
            </a:r>
            <a:r>
              <a:rPr lang="ru-RU" sz="1600" dirty="0" smtClean="0"/>
              <a:t>промышленные </a:t>
            </a:r>
            <a:r>
              <a:rPr lang="en-US" sz="1600" dirty="0"/>
              <a:t>Ethernet-</a:t>
            </a:r>
            <a:r>
              <a:rPr lang="ru-RU" sz="1600" dirty="0" smtClean="0"/>
              <a:t>решения (серия EKI-</a:t>
            </a:r>
            <a:r>
              <a:rPr lang="ru-RU" sz="1600" dirty="0" err="1" smtClean="0"/>
              <a:t>xxxx</a:t>
            </a:r>
            <a:r>
              <a:rPr lang="ru-RU" sz="1600" dirty="0" smtClean="0"/>
              <a:t>, ADAM)</a:t>
            </a:r>
            <a:br>
              <a:rPr lang="ru-RU" sz="1600" dirty="0" smtClean="0"/>
            </a:br>
            <a:endParaRPr lang="ru-RU" sz="1600" dirty="0"/>
          </a:p>
          <a:p>
            <a:pPr marL="342900" indent="-342900" defTabSz="179388">
              <a:lnSpc>
                <a:spcPct val="200000"/>
              </a:lnSpc>
              <a:buAutoNum type="arabicPeriod" startAt="3"/>
            </a:pPr>
            <a:r>
              <a:rPr lang="en-US" sz="1600" dirty="0" smtClean="0"/>
              <a:t>                              </a:t>
            </a:r>
            <a:r>
              <a:rPr lang="ru-RU" sz="1600" dirty="0" smtClean="0"/>
              <a:t> – </a:t>
            </a:r>
            <a:r>
              <a:rPr lang="ru-RU" sz="1600" dirty="0"/>
              <a:t>шлюзы и преобразователи интерфейсов различных типов</a:t>
            </a:r>
          </a:p>
          <a:p>
            <a:pPr defTabSz="179388">
              <a:lnSpc>
                <a:spcPct val="200000"/>
              </a:lnSpc>
            </a:pPr>
            <a:r>
              <a:rPr lang="ru-RU" sz="1600" dirty="0"/>
              <a:t>6. </a:t>
            </a:r>
            <a:r>
              <a:rPr lang="en-US" sz="1600" dirty="0" smtClean="0"/>
              <a:t>                                </a:t>
            </a:r>
            <a:r>
              <a:rPr lang="ru-RU" sz="1600" dirty="0" smtClean="0"/>
              <a:t> – </a:t>
            </a:r>
            <a:r>
              <a:rPr lang="ru-RU" sz="1600" dirty="0"/>
              <a:t>платформы для межсетевых экранов (серия FWA)</a:t>
            </a:r>
          </a:p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56957"/>
            <a:ext cx="1082303" cy="576064"/>
          </a:xfrm>
          <a:prstGeom prst="rect">
            <a:avLst/>
          </a:prstGeom>
        </p:spPr>
      </p:pic>
      <p:pic>
        <p:nvPicPr>
          <p:cNvPr id="14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05" y="1083814"/>
            <a:ext cx="1888152" cy="7071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31483"/>
            <a:ext cx="682207" cy="5122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873" y="2617338"/>
            <a:ext cx="1757868" cy="8429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569985"/>
            <a:ext cx="821731" cy="60310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78100"/>
            <a:ext cx="1011624" cy="23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5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21E2-0FE2-4601-A2BF-1E359924C1D9}" type="datetime1">
              <a:rPr lang="ru-RU" smtClean="0"/>
              <a:t>04.04.2017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04B9-C052-496D-8E25-76A4029B0BE7}" type="slidenum">
              <a:rPr lang="ru-RU" smtClean="0"/>
              <a:t>5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b="1" dirty="0" smtClean="0">
                <a:latin typeface="+mj-lt"/>
              </a:rPr>
              <a:t>Программа семинара</a:t>
            </a:r>
            <a:endParaRPr lang="ru-RU" sz="2600" b="1" dirty="0">
              <a:latin typeface="+mj-lt"/>
            </a:endParaRPr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457200" y="1203598"/>
            <a:ext cx="8507288" cy="39399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579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200000"/>
              </a:lnSpc>
            </a:pPr>
            <a:r>
              <a:rPr lang="en-US" sz="2000" dirty="0" smtClean="0">
                <a:latin typeface="+mj-lt"/>
              </a:rPr>
              <a:t>-</a:t>
            </a:r>
            <a:r>
              <a:rPr lang="ru-RU" sz="2000" dirty="0" smtClean="0">
                <a:latin typeface="+mj-lt"/>
              </a:rPr>
              <a:t> Стандарт </a:t>
            </a:r>
            <a:r>
              <a:rPr lang="en-US" sz="2000" dirty="0" smtClean="0">
                <a:latin typeface="+mj-lt"/>
              </a:rPr>
              <a:t>EN50155</a:t>
            </a:r>
          </a:p>
          <a:p>
            <a:pPr>
              <a:lnSpc>
                <a:spcPct val="200000"/>
              </a:lnSpc>
            </a:pPr>
            <a:r>
              <a:rPr lang="ru-RU" sz="2000" dirty="0" smtClean="0">
                <a:latin typeface="+mj-lt"/>
              </a:rPr>
              <a:t>-</a:t>
            </a:r>
            <a:r>
              <a:rPr lang="en-US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Коммутаторы </a:t>
            </a:r>
            <a:r>
              <a:rPr lang="en-US" sz="2000" dirty="0">
                <a:latin typeface="+mj-lt"/>
              </a:rPr>
              <a:t>Advantech </a:t>
            </a:r>
            <a:r>
              <a:rPr lang="ru-RU" sz="2000" dirty="0">
                <a:latin typeface="+mj-lt"/>
              </a:rPr>
              <a:t>серии </a:t>
            </a:r>
            <a:r>
              <a:rPr lang="en-US" sz="2000" dirty="0" smtClean="0">
                <a:latin typeface="+mj-lt"/>
              </a:rPr>
              <a:t>EKI 6528/6558/6559</a:t>
            </a:r>
            <a:endParaRPr lang="en-US" sz="2000" dirty="0"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ru-RU" sz="2000" dirty="0" smtClean="0">
                <a:latin typeface="+mj-lt"/>
              </a:rPr>
              <a:t>- Коммутаторы </a:t>
            </a:r>
            <a:r>
              <a:rPr lang="en-US" sz="2000" dirty="0" smtClean="0">
                <a:latin typeface="+mj-lt"/>
              </a:rPr>
              <a:t>Advantech </a:t>
            </a:r>
            <a:r>
              <a:rPr lang="ru-RU" sz="2000" dirty="0" smtClean="0">
                <a:latin typeface="+mj-lt"/>
              </a:rPr>
              <a:t>серии </a:t>
            </a:r>
            <a:r>
              <a:rPr lang="en-US" sz="2000" dirty="0" smtClean="0">
                <a:latin typeface="+mj-lt"/>
              </a:rPr>
              <a:t>EKI </a:t>
            </a:r>
            <a:r>
              <a:rPr lang="ru-RU" sz="2000" dirty="0" smtClean="0">
                <a:latin typeface="+mj-lt"/>
              </a:rPr>
              <a:t>9516/9512</a:t>
            </a:r>
            <a:endParaRPr lang="en-US" sz="2000" dirty="0" smtClean="0">
              <a:latin typeface="+mj-lt"/>
            </a:endParaRP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sz="20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Обеспечение резервирования</a:t>
            </a:r>
            <a:br>
              <a:rPr lang="ru-RU" sz="2000" dirty="0" smtClean="0">
                <a:latin typeface="+mj-lt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013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21E2-0FE2-4601-A2BF-1E359924C1D9}" type="datetime1">
              <a:rPr lang="ru-RU" smtClean="0"/>
              <a:t>04.04.2017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04B9-C052-496D-8E25-76A4029B0BE7}" type="slidenum">
              <a:rPr lang="ru-RU" smtClean="0"/>
              <a:t>6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b="1" dirty="0" smtClean="0">
                <a:latin typeface="+mj-lt"/>
              </a:rPr>
              <a:t>Стандарт </a:t>
            </a:r>
            <a:r>
              <a:rPr lang="en-US" sz="2600" b="1" dirty="0" smtClean="0">
                <a:latin typeface="+mj-lt"/>
              </a:rPr>
              <a:t>EN50155</a:t>
            </a:r>
            <a:endParaRPr lang="ru-RU" sz="2600" b="1" dirty="0">
              <a:latin typeface="+mj-lt"/>
            </a:endParaRPr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417562" y="640354"/>
            <a:ext cx="8507288" cy="39399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579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2000" u="sng" dirty="0">
                <a:latin typeface="+mn-lt"/>
              </a:rPr>
              <a:t>Температура окружающей среды: </a:t>
            </a:r>
            <a:r>
              <a:rPr lang="en-US" sz="2000" u="sng" dirty="0" smtClean="0">
                <a:latin typeface="+mn-lt"/>
              </a:rPr>
              <a:t/>
            </a:r>
            <a:br>
              <a:rPr lang="en-US" sz="2000" u="sng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В </a:t>
            </a:r>
            <a:r>
              <a:rPr lang="ru-RU" sz="2000" dirty="0">
                <a:latin typeface="+mn-lt"/>
              </a:rPr>
              <a:t>соответствии с EN50155 </a:t>
            </a:r>
            <a:r>
              <a:rPr lang="ru-RU" sz="2000" dirty="0" smtClean="0">
                <a:latin typeface="+mn-lt"/>
              </a:rPr>
              <a:t>любая аппаратура  </a:t>
            </a:r>
            <a:r>
              <a:rPr lang="ru-RU" sz="2000" dirty="0">
                <a:latin typeface="+mn-lt"/>
              </a:rPr>
              <a:t>(</a:t>
            </a:r>
            <a:r>
              <a:rPr lang="ru-RU" sz="2000" dirty="0" smtClean="0">
                <a:latin typeface="+mn-lt"/>
              </a:rPr>
              <a:t>HMI, </a:t>
            </a:r>
            <a:r>
              <a:rPr lang="ru-RU" sz="2000" dirty="0" err="1">
                <a:latin typeface="+mn-lt"/>
              </a:rPr>
              <a:t>Communications</a:t>
            </a:r>
            <a:r>
              <a:rPr lang="ru-RU" sz="2000" dirty="0">
                <a:latin typeface="+mn-lt"/>
              </a:rPr>
              <a:t>, </a:t>
            </a:r>
            <a:r>
              <a:rPr lang="ru-RU" sz="2000" dirty="0" smtClean="0">
                <a:latin typeface="+mn-lt"/>
              </a:rPr>
              <a:t>I/O </a:t>
            </a:r>
            <a:r>
              <a:rPr lang="ru-RU" sz="2000" dirty="0">
                <a:latin typeface="+mn-lt"/>
              </a:rPr>
              <a:t>и т. </a:t>
            </a:r>
            <a:r>
              <a:rPr lang="ru-RU" sz="2000" dirty="0" smtClean="0">
                <a:latin typeface="+mn-lt"/>
              </a:rPr>
              <a:t>д.) должна выдерживать температуру </a:t>
            </a:r>
            <a:r>
              <a:rPr lang="ru-RU" sz="2000" dirty="0">
                <a:latin typeface="+mn-lt"/>
              </a:rPr>
              <a:t>от -40 ° C до + 85 ° </a:t>
            </a:r>
            <a:r>
              <a:rPr lang="ru-RU" sz="2000" dirty="0" smtClean="0">
                <a:latin typeface="+mn-lt"/>
              </a:rPr>
              <a:t>C </a:t>
            </a:r>
            <a:endParaRPr lang="ru-RU" sz="2000" dirty="0">
              <a:latin typeface="+mn-lt"/>
            </a:endParaRPr>
          </a:p>
          <a:p>
            <a:pPr>
              <a:lnSpc>
                <a:spcPct val="200000"/>
              </a:lnSpc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123" y="2763610"/>
            <a:ext cx="2011677" cy="195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8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21E2-0FE2-4601-A2BF-1E359924C1D9}" type="datetime1">
              <a:rPr lang="ru-RU" smtClean="0"/>
              <a:t>04.04.2017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04B9-C052-496D-8E25-76A4029B0BE7}" type="slidenum">
              <a:rPr lang="ru-RU" smtClean="0"/>
              <a:t>7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b="1" dirty="0" smtClean="0">
                <a:latin typeface="+mj-lt"/>
              </a:rPr>
              <a:t>Стандарт </a:t>
            </a:r>
            <a:r>
              <a:rPr lang="en-US" sz="2600" b="1" dirty="0" smtClean="0">
                <a:latin typeface="+mj-lt"/>
              </a:rPr>
              <a:t>EN50155</a:t>
            </a:r>
            <a:endParaRPr lang="ru-RU" sz="2600" b="1" dirty="0">
              <a:latin typeface="+mj-lt"/>
            </a:endParaRPr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417562" y="640354"/>
            <a:ext cx="8507288" cy="39399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579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2000" u="sng" dirty="0" smtClean="0">
                <a:latin typeface="+mn-lt"/>
              </a:rPr>
              <a:t>Требования по ударным нагрузкам и вибрациям: </a:t>
            </a:r>
            <a:r>
              <a:rPr lang="en-US" sz="2000" u="sng" dirty="0" smtClean="0">
                <a:latin typeface="+mn-lt"/>
              </a:rPr>
              <a:t/>
            </a:r>
            <a:br>
              <a:rPr lang="en-US" sz="2000" u="sng" dirty="0" smtClean="0">
                <a:latin typeface="+mn-lt"/>
              </a:rPr>
            </a:b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ru-RU" sz="2000" dirty="0" smtClean="0">
                <a:latin typeface="+mn-lt"/>
              </a:rPr>
              <a:t>Могут достигать величины 30</a:t>
            </a:r>
            <a:r>
              <a:rPr lang="en-US" sz="2000" dirty="0" smtClean="0">
                <a:latin typeface="+mn-lt"/>
              </a:rPr>
              <a:t>g </a:t>
            </a:r>
            <a:r>
              <a:rPr lang="ru-RU" sz="2000" dirty="0" smtClean="0">
                <a:latin typeface="+mn-lt"/>
              </a:rPr>
              <a:t>в течение 5 часов.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2859782"/>
            <a:ext cx="2689294" cy="152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1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21E2-0FE2-4601-A2BF-1E359924C1D9}" type="datetime1">
              <a:rPr lang="ru-RU" smtClean="0"/>
              <a:t>04.04.2017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04B9-C052-496D-8E25-76A4029B0BE7}" type="slidenum">
              <a:rPr lang="ru-RU" smtClean="0"/>
              <a:t>8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b="1" dirty="0" smtClean="0">
                <a:latin typeface="+mj-lt"/>
              </a:rPr>
              <a:t>Стандарт </a:t>
            </a:r>
            <a:r>
              <a:rPr lang="en-US" sz="2600" b="1" dirty="0" smtClean="0">
                <a:latin typeface="+mj-lt"/>
              </a:rPr>
              <a:t>EN50155</a:t>
            </a:r>
            <a:endParaRPr lang="ru-RU" sz="2600" b="1" dirty="0">
              <a:latin typeface="+mj-lt"/>
            </a:endParaRPr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417562" y="640354"/>
            <a:ext cx="8507288" cy="39399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579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sz="2000" u="sng" dirty="0" smtClean="0">
              <a:latin typeface="+mn-lt"/>
            </a:endParaRPr>
          </a:p>
          <a:p>
            <a:endParaRPr lang="en-US" sz="2000" u="sng" dirty="0">
              <a:latin typeface="+mn-lt"/>
            </a:endParaRPr>
          </a:p>
          <a:p>
            <a:endParaRPr lang="en-US" sz="2000" u="sng" dirty="0" smtClean="0">
              <a:latin typeface="+mn-lt"/>
            </a:endParaRPr>
          </a:p>
          <a:p>
            <a:endParaRPr lang="en-US" sz="2000" u="sng" dirty="0">
              <a:latin typeface="+mn-lt"/>
            </a:endParaRPr>
          </a:p>
          <a:p>
            <a:endParaRPr lang="en-US" sz="2000" u="sng" dirty="0" smtClean="0">
              <a:latin typeface="+mn-lt"/>
            </a:endParaRPr>
          </a:p>
          <a:p>
            <a:endParaRPr lang="en-US" sz="2000" u="sng" dirty="0">
              <a:latin typeface="+mn-lt"/>
            </a:endParaRPr>
          </a:p>
          <a:p>
            <a:endParaRPr lang="en-US" sz="2000" u="sng" dirty="0" smtClean="0">
              <a:latin typeface="+mn-lt"/>
            </a:endParaRPr>
          </a:p>
          <a:p>
            <a:endParaRPr lang="en-US" sz="2000" u="sng" dirty="0">
              <a:latin typeface="+mn-lt"/>
            </a:endParaRPr>
          </a:p>
          <a:p>
            <a:endParaRPr lang="en-US" sz="2000" u="sng" dirty="0" smtClean="0">
              <a:latin typeface="+mn-lt"/>
            </a:endParaRPr>
          </a:p>
          <a:p>
            <a:endParaRPr lang="en-US" sz="2000" u="sng" dirty="0">
              <a:latin typeface="+mn-lt"/>
            </a:endParaRPr>
          </a:p>
          <a:p>
            <a:r>
              <a:rPr lang="ru-RU" sz="2000" u="sng" dirty="0" smtClean="0">
                <a:latin typeface="+mn-lt"/>
              </a:rPr>
              <a:t>Требования по электропитанию: </a:t>
            </a:r>
            <a:r>
              <a:rPr lang="en-US" sz="2000" u="sng" dirty="0" smtClean="0">
                <a:latin typeface="+mn-lt"/>
              </a:rPr>
              <a:t/>
            </a:r>
            <a:br>
              <a:rPr lang="en-US" sz="2000" u="sng" dirty="0" smtClean="0">
                <a:latin typeface="+mn-lt"/>
              </a:rPr>
            </a:br>
            <a:endParaRPr lang="en-US" sz="2000" u="sng" dirty="0" smtClean="0">
              <a:latin typeface="+mn-lt"/>
            </a:endParaRPr>
          </a:p>
          <a:p>
            <a:r>
              <a:rPr lang="ru-RU" sz="2000" u="sng" dirty="0" smtClean="0">
                <a:latin typeface="+mn-lt"/>
              </a:rPr>
              <a:t>В стандарте </a:t>
            </a:r>
            <a:r>
              <a:rPr lang="ru-RU" sz="2000" dirty="0" smtClean="0">
                <a:latin typeface="+mn-lt"/>
              </a:rPr>
              <a:t>EN50155 прописаны  минимальные уровни и диапазоны входных напряжений питания. Источники питания, используемые для железнодорожных применений, должны работать в пределах </a:t>
            </a:r>
            <a:r>
              <a:rPr lang="ru-RU" sz="2000" b="1" dirty="0" smtClean="0">
                <a:latin typeface="+mn-lt"/>
              </a:rPr>
              <a:t>0,6</a:t>
            </a:r>
            <a:r>
              <a:rPr lang="ru-RU" sz="2000" dirty="0" smtClean="0">
                <a:latin typeface="+mn-lt"/>
              </a:rPr>
              <a:t> и </a:t>
            </a:r>
            <a:r>
              <a:rPr lang="ru-RU" sz="2000" b="1" dirty="0" smtClean="0">
                <a:latin typeface="+mn-lt"/>
              </a:rPr>
              <a:t>1,4</a:t>
            </a:r>
            <a:r>
              <a:rPr lang="ru-RU" sz="2000" dirty="0" smtClean="0">
                <a:latin typeface="+mn-lt"/>
              </a:rPr>
              <a:t> номинала без отклонений. </a:t>
            </a:r>
            <a:endParaRPr lang="en-US" sz="2000" dirty="0" smtClean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783547"/>
            <a:ext cx="1672010" cy="1432442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548638"/>
              </p:ext>
            </p:extLst>
          </p:nvPr>
        </p:nvGraphicFramePr>
        <p:xfrm>
          <a:off x="4090894" y="783547"/>
          <a:ext cx="4924611" cy="18262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2827"/>
                <a:gridCol w="1639882"/>
                <a:gridCol w="2111902"/>
              </a:tblGrid>
              <a:tr h="22183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Требования </a:t>
                      </a:r>
                      <a:r>
                        <a:rPr lang="en-US" sz="1400" dirty="0">
                          <a:effectLst/>
                        </a:rPr>
                        <a:t>EN50155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36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Номинал, 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Длительное воздействие, 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Кратковременные воздействия, 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18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17 - 30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 – 34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18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50 - 90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43 – 101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18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77 - 137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66 – 160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18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72 - 110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 – 137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43 – 160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18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24 - 110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17 - 137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14 - 160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181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221E2-0FE2-4601-A2BF-1E359924C1D9}" type="datetime1">
              <a:rPr lang="ru-RU" smtClean="0"/>
              <a:t>04.04.2017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804B9-C052-496D-8E25-76A4029B0BE7}" type="slidenum">
              <a:rPr lang="ru-RU" smtClean="0"/>
              <a:t>9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b="1" dirty="0" smtClean="0">
                <a:latin typeface="+mj-lt"/>
              </a:rPr>
              <a:t>Стандарт </a:t>
            </a:r>
            <a:r>
              <a:rPr lang="en-US" sz="2600" b="1" dirty="0" smtClean="0">
                <a:latin typeface="+mj-lt"/>
              </a:rPr>
              <a:t>EN50155</a:t>
            </a:r>
            <a:endParaRPr lang="ru-RU" sz="2600" b="1" dirty="0">
              <a:latin typeface="+mj-lt"/>
            </a:endParaRPr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417562" y="640354"/>
            <a:ext cx="8507288" cy="39399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579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2000" u="sng" dirty="0">
                <a:latin typeface="+mn-lt"/>
              </a:rPr>
              <a:t>Производительность и </a:t>
            </a:r>
            <a:r>
              <a:rPr lang="ru-RU" sz="2000" u="sng" dirty="0" smtClean="0">
                <a:latin typeface="+mn-lt"/>
              </a:rPr>
              <a:t>надежность: </a:t>
            </a:r>
            <a:r>
              <a:rPr lang="en-US" sz="2000" u="sng" dirty="0" smtClean="0">
                <a:latin typeface="+mn-lt"/>
              </a:rPr>
              <a:t/>
            </a:r>
            <a:br>
              <a:rPr lang="en-US" sz="2000" u="sng" dirty="0" smtClean="0">
                <a:latin typeface="+mn-lt"/>
              </a:rPr>
            </a:b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ru-RU" sz="2000" dirty="0">
                <a:latin typeface="+mn-lt"/>
              </a:rPr>
              <a:t>Качество и безопасность - два важных фактора, которые нужно учитывать при сертификации по стандарту EN50155. Они учитывают защиту от неисправностей, проводку, компоновку, разъемы и компоненты, используемые для питания в каждом устройстве.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3539241"/>
            <a:ext cx="4871429" cy="118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15116</TotalTime>
  <Words>499</Words>
  <Application>Microsoft Office PowerPoint</Application>
  <PresentationFormat>Экран (16:9)</PresentationFormat>
  <Paragraphs>295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MS PGothic</vt:lpstr>
      <vt:lpstr>Arial</vt:lpstr>
      <vt:lpstr>Calibri</vt:lpstr>
      <vt:lpstr>新細明體</vt:lpstr>
      <vt:lpstr>Segoe UI</vt:lpstr>
      <vt:lpstr>Segoe UI Light</vt:lpstr>
      <vt:lpstr>Segoe UI Semibold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Программа семинара</vt:lpstr>
      <vt:lpstr>Стандарт EN50155</vt:lpstr>
      <vt:lpstr>Стандарт EN50155</vt:lpstr>
      <vt:lpstr>Стандарт EN50155</vt:lpstr>
      <vt:lpstr>Стандарт EN50155</vt:lpstr>
      <vt:lpstr>Презентация PowerPoint</vt:lpstr>
      <vt:lpstr>Advantech EKI6528TI/TPI</vt:lpstr>
      <vt:lpstr>Что такое байпас?</vt:lpstr>
      <vt:lpstr>Что такое байпас?</vt:lpstr>
      <vt:lpstr>Что такое байпас?</vt:lpstr>
      <vt:lpstr>Advantech EKI-6558/EKI-6559TMI</vt:lpstr>
      <vt:lpstr>Протокол x-Ring</vt:lpstr>
      <vt:lpstr>Дублированное соединение</vt:lpstr>
      <vt:lpstr>Каскадирование резервированных колец</vt:lpstr>
      <vt:lpstr>Презентация PowerPoint</vt:lpstr>
      <vt:lpstr>Презентация PowerPoint</vt:lpstr>
      <vt:lpstr>Презентация PowerPoint</vt:lpstr>
      <vt:lpstr>Advantech EKI-9516/9512 </vt:lpstr>
      <vt:lpstr>Промышленное коммуникационное оборудование для применения на подвижном составе</vt:lpstr>
      <vt:lpstr>Вопросы ????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Rudkovsky Maksim</dc:creator>
  <cp:lastModifiedBy>Vorobyev Sergey</cp:lastModifiedBy>
  <cp:revision>681</cp:revision>
  <cp:lastPrinted>2016-11-22T13:57:26Z</cp:lastPrinted>
  <dcterms:created xsi:type="dcterms:W3CDTF">2015-10-02T12:26:33Z</dcterms:created>
  <dcterms:modified xsi:type="dcterms:W3CDTF">2017-04-04T15:48:46Z</dcterms:modified>
</cp:coreProperties>
</file>