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7" r:id="rId2"/>
    <p:sldId id="259" r:id="rId3"/>
    <p:sldId id="284" r:id="rId4"/>
    <p:sldId id="282" r:id="rId5"/>
    <p:sldId id="312" r:id="rId6"/>
    <p:sldId id="308" r:id="rId7"/>
    <p:sldId id="309" r:id="rId8"/>
    <p:sldId id="314" r:id="rId9"/>
    <p:sldId id="291" r:id="rId10"/>
    <p:sldId id="303" r:id="rId11"/>
    <p:sldId id="304" r:id="rId12"/>
    <p:sldId id="302" r:id="rId13"/>
    <p:sldId id="305" r:id="rId14"/>
    <p:sldId id="307" r:id="rId15"/>
    <p:sldId id="306" r:id="rId16"/>
    <p:sldId id="299" r:id="rId17"/>
    <p:sldId id="301" r:id="rId18"/>
    <p:sldId id="311" r:id="rId19"/>
    <p:sldId id="296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4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9A353E-1C69-4B2C-BC6B-3B132B1B057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C22A15-B876-42AF-AF68-101D3A82B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4C03-9284-46F0-93A1-005443F7296F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CC5A-465C-4920-A57C-23FB2BD48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8531-4722-4746-9F77-90A85D9664DB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AC59-3DFD-47D9-B87A-6FFEB74B3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D607-9C68-4FE6-B037-D34B8ACEE8C6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30AB-C484-4B91-8D03-F2D576EB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C8B9-5EFA-4DC6-B6CD-AB167FE67692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C69F-AF37-4738-B112-657D3938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E893-07E8-4D15-8F42-CF2BB5489F81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155E-E965-4D80-B22A-83AC1F68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A14A-0EAF-422B-9F8D-D8F8AF5C36DD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D6B2-A516-46F4-8544-EC930C5C5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57B9-232F-456F-9BED-59E0CE56674D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E3AF-D8A6-429F-B82E-2858A7C7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7514-839A-47E0-BA8C-99AB66910F78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CCB5-2F28-4F75-9456-B8E269473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C5DC-8C82-422B-84B3-DB316B203BA1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A1AA-561A-4E8E-9A1D-E5E02D507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F3B1-A027-4CE9-AAE4-CB62B32E3726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DF34-6ABE-47FD-AF1B-52ADCB6AF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312D-158F-4CB7-B3AB-8DDEC1192D1D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C4ED-FE5D-44EB-9392-7C59E450E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13814-6C35-4BB5-B5AB-8F13C54F9392}" type="datetime1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86B8B-D014-42C0-9EDC-5B942A733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/>
          </p:cNvSpPr>
          <p:nvPr/>
        </p:nvSpPr>
        <p:spPr bwMode="auto">
          <a:xfrm>
            <a:off x="0" y="1341438"/>
            <a:ext cx="914400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cs typeface="Segoe UI" pitchFamily="34" charset="0"/>
              </a:rPr>
              <a:t>Комплексное </a:t>
            </a:r>
            <a:r>
              <a:rPr lang="en-US" sz="3200" b="1">
                <a:solidFill>
                  <a:schemeClr val="bg1"/>
                </a:solidFill>
                <a:cs typeface="Segoe UI" pitchFamily="34" charset="0"/>
              </a:rPr>
              <a:t>NFC</a:t>
            </a:r>
            <a:r>
              <a:rPr lang="ru-RU" sz="3200" b="1">
                <a:solidFill>
                  <a:schemeClr val="bg1"/>
                </a:solidFill>
                <a:cs typeface="Segoe UI" pitchFamily="34" charset="0"/>
              </a:rPr>
              <a:t> решение для АСОП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575"/>
            <a:ext cx="4056063" cy="3194050"/>
          </a:xfrm>
          <a:prstGeom prst="rect">
            <a:avLst/>
          </a:prstGeom>
          <a:ln w="3175">
            <a:solidFill>
              <a:srgbClr val="00549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60575"/>
            <a:ext cx="3614738" cy="2773363"/>
          </a:xfrm>
          <a:prstGeom prst="rect">
            <a:avLst/>
          </a:prstGeom>
          <a:ln w="317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4579" name="Прямоугольник 12"/>
          <p:cNvSpPr>
            <a:spLocks noChangeArrowheads="1"/>
          </p:cNvSpPr>
          <p:nvPr/>
        </p:nvSpPr>
        <p:spPr bwMode="auto">
          <a:xfrm>
            <a:off x="468313" y="404813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Способы дистанционного пополнения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транспортной карты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0B6E1-6AD2-457A-A4FF-1623534D2D07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4581" name="Рисунок 24" descr="Logo_Citycard_03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04813"/>
            <a:ext cx="914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500438"/>
            <a:ext cx="3767138" cy="2451100"/>
          </a:xfrm>
          <a:prstGeom prst="rect">
            <a:avLst/>
          </a:prstGeom>
          <a:ln w="3175">
            <a:solidFill>
              <a:srgbClr val="00B05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611188" y="1484313"/>
            <a:ext cx="2798762" cy="369887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Сайт оператора системы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5867400" y="1557338"/>
            <a:ext cx="2052638" cy="368300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Сбербанк онлайн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5" name="Прямоугольник 10"/>
          <p:cNvSpPr>
            <a:spLocks noChangeArrowheads="1"/>
          </p:cNvSpPr>
          <p:nvPr/>
        </p:nvSpPr>
        <p:spPr bwMode="auto">
          <a:xfrm>
            <a:off x="2916238" y="6092825"/>
            <a:ext cx="2876550" cy="369888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Мобильное приложение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9" descr="CARD_pr_02_1.jpg"/>
          <p:cNvPicPr>
            <a:picLocks noChangeAspect="1"/>
          </p:cNvPicPr>
          <p:nvPr/>
        </p:nvPicPr>
        <p:blipFill>
          <a:blip r:embed="rId2"/>
          <a:srcRect l="13480" t="4944" r="71724" b="23184"/>
          <a:stretch>
            <a:fillRect/>
          </a:stretch>
        </p:blipFill>
        <p:spPr bwMode="auto">
          <a:xfrm>
            <a:off x="7019925" y="1412875"/>
            <a:ext cx="1679575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2"/>
          <p:cNvSpPr>
            <a:spLocks noChangeArrowheads="1"/>
          </p:cNvSpPr>
          <p:nvPr/>
        </p:nvSpPr>
        <p:spPr bwMode="auto">
          <a:xfrm>
            <a:off x="468313" y="333375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Запись дистанционного пополнения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на транспортную карту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5B07C-886D-4F8E-99CC-C2DCDE41B38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5604" name="Рисунок 24" descr="Logo_Citycard_03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04813"/>
            <a:ext cx="914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0" y="5445125"/>
            <a:ext cx="3563938" cy="584200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Терминал проверки баланса </a:t>
            </a:r>
            <a:b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 записи отложенного пополнения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5837238" y="5516563"/>
            <a:ext cx="3122612" cy="585787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Устройство самообслуживания</a:t>
            </a:r>
            <a:b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Сбербанка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5607" name="Группа 14"/>
          <p:cNvGrpSpPr>
            <a:grpSpLocks/>
          </p:cNvGrpSpPr>
          <p:nvPr/>
        </p:nvGrpSpPr>
        <p:grpSpPr bwMode="auto">
          <a:xfrm>
            <a:off x="323850" y="1412875"/>
            <a:ext cx="2663825" cy="3602038"/>
            <a:chOff x="3203848" y="2348880"/>
            <a:chExt cx="2880320" cy="4176464"/>
          </a:xfrm>
        </p:grpSpPr>
        <p:pic>
          <p:nvPicPr>
            <p:cNvPr id="14" name="Рисунок 13" descr="Stick_Citycard_001_1.jpg"/>
            <p:cNvPicPr>
              <a:picLocks noChangeAspect="1"/>
            </p:cNvPicPr>
            <p:nvPr/>
          </p:nvPicPr>
          <p:blipFill>
            <a:blip r:embed="rId4"/>
            <a:srcRect l="11027" t="34250" r="6925" b="4851"/>
            <a:stretch>
              <a:fillRect/>
            </a:stretch>
          </p:blipFill>
          <p:spPr>
            <a:xfrm>
              <a:off x="3203848" y="2348880"/>
              <a:ext cx="2880320" cy="4176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Рисунок 11" descr="Терминал пополнения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7635" y="5187182"/>
              <a:ext cx="1004165" cy="1282942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5608" name="Рисунок 18" descr="Телефон с NFC.jpg"/>
          <p:cNvPicPr>
            <a:picLocks noChangeAspect="1"/>
          </p:cNvPicPr>
          <p:nvPr/>
        </p:nvPicPr>
        <p:blipFill>
          <a:blip r:embed="rId6"/>
          <a:srcRect l="20071" t="5615" r="7355" b="7355"/>
          <a:stretch>
            <a:fillRect/>
          </a:stretch>
        </p:blipFill>
        <p:spPr bwMode="auto">
          <a:xfrm>
            <a:off x="3851275" y="1628775"/>
            <a:ext cx="25923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Прямоугольник 10"/>
          <p:cNvSpPr>
            <a:spLocks noChangeArrowheads="1"/>
          </p:cNvSpPr>
          <p:nvPr/>
        </p:nvSpPr>
        <p:spPr bwMode="auto">
          <a:xfrm>
            <a:off x="3995738" y="4868863"/>
            <a:ext cx="1577975" cy="585787"/>
          </a:xfrm>
          <a:prstGeom prst="rect">
            <a:avLst/>
          </a:prstGeom>
          <a:solidFill>
            <a:srgbClr val="0054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Мобильное </a:t>
            </a:r>
            <a:b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приложение 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726363" cy="1081088"/>
          </a:xfrm>
        </p:spPr>
        <p:txBody>
          <a:bodyPr/>
          <a:lstStyle/>
          <a:p>
            <a:r>
              <a:rPr lang="ru-RU" sz="24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Мобильное приложение </a:t>
            </a: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– центр дистанционной системы пополнения транспортных карт </a:t>
            </a:r>
          </a:p>
        </p:txBody>
      </p:sp>
      <p:pic>
        <p:nvPicPr>
          <p:cNvPr id="26626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МПри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628775"/>
            <a:ext cx="5616575" cy="3648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80004-2B84-4EC0-BA66-27DFBB4B0B4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0D4F9-80F8-4B42-9EC7-BD5D0746710A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26363" cy="647700"/>
          </a:xfrm>
        </p:spPr>
        <p:txBody>
          <a:bodyPr/>
          <a:lstStyle/>
          <a:p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Оплата проезда с помощью мобильного телефона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l="5698" t="3120" r="5685" b="9529"/>
          <a:stretch>
            <a:fillRect/>
          </a:stretch>
        </p:blipFill>
        <p:spPr bwMode="auto">
          <a:xfrm>
            <a:off x="539750" y="1341438"/>
            <a:ext cx="7662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624E4-623A-477F-A9C8-1F927276FCC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26363" cy="647700"/>
          </a:xfrm>
        </p:spPr>
        <p:txBody>
          <a:bodyPr/>
          <a:lstStyle/>
          <a:p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Виртуальная транспортная карта</a:t>
            </a:r>
            <a:b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на </a:t>
            </a:r>
            <a:r>
              <a:rPr lang="en-US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NFC SIM</a:t>
            </a: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-карте </a:t>
            </a:r>
          </a:p>
        </p:txBody>
      </p:sp>
      <p:pic>
        <p:nvPicPr>
          <p:cNvPr id="28676" name="Рисунок 14" descr="previ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341438"/>
            <a:ext cx="12223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лый.jpg"/>
          <p:cNvPicPr>
            <a:picLocks noChangeAspect="1"/>
          </p:cNvPicPr>
          <p:nvPr/>
        </p:nvPicPr>
        <p:blipFill>
          <a:blip r:embed="rId4"/>
          <a:srcRect r="11835"/>
          <a:stretch>
            <a:fillRect/>
          </a:stretch>
        </p:blipFill>
        <p:spPr bwMode="auto">
          <a:xfrm>
            <a:off x="1619250" y="2492375"/>
            <a:ext cx="1512888" cy="2511425"/>
          </a:xfrm>
          <a:prstGeom prst="rect">
            <a:avLst/>
          </a:prstGeom>
          <a:noFill/>
          <a:ln w="3175">
            <a:solidFill>
              <a:srgbClr val="00549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Рисунок 9" descr="card_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69357">
            <a:off x="2462213" y="4291013"/>
            <a:ext cx="2354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13"/>
          <p:cNvSpPr>
            <a:spLocks noChangeArrowheads="1"/>
          </p:cNvSpPr>
          <p:nvPr/>
        </p:nvSpPr>
        <p:spPr bwMode="auto">
          <a:xfrm>
            <a:off x="2051050" y="3141663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NFC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8680" name="Прямоугольник 10"/>
          <p:cNvSpPr>
            <a:spLocks noChangeArrowheads="1"/>
          </p:cNvSpPr>
          <p:nvPr/>
        </p:nvSpPr>
        <p:spPr bwMode="auto">
          <a:xfrm>
            <a:off x="3492500" y="1628775"/>
            <a:ext cx="507523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ru-RU" sz="1400">
                <a:latin typeface="Segoe UI" pitchFamily="34" charset="0"/>
                <a:cs typeface="Segoe UI" pitchFamily="34" charset="0"/>
              </a:rPr>
              <a:t>АО НоваКард совместно с оператором сотовой связи реализовало в Нижнем Новгороде пилотный проект по выпуску виртуальных платежных и транспортных карт. </a:t>
            </a:r>
          </a:p>
          <a:p>
            <a:pPr indent="358775" algn="just">
              <a:lnSpc>
                <a:spcPct val="150000"/>
              </a:lnSpc>
            </a:pPr>
            <a:r>
              <a:rPr lang="ru-RU" sz="1400">
                <a:latin typeface="Segoe UI" pitchFamily="34" charset="0"/>
                <a:cs typeface="Segoe UI" pitchFamily="34" charset="0"/>
              </a:rPr>
              <a:t>Пользователи оплачивали проезд в общественном транспорте при помощи своих смартфонов, поддерживающих </a:t>
            </a:r>
            <a:r>
              <a:rPr lang="ru-RU" sz="1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технологию NFC</a:t>
            </a:r>
            <a:r>
              <a:rPr lang="ru-RU" sz="1400">
                <a:latin typeface="Segoe UI" pitchFamily="34" charset="0"/>
                <a:cs typeface="Segoe UI" pitchFamily="34" charset="0"/>
              </a:rPr>
              <a:t>, просто приложив телефон к терминалу в общественном транспорте.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7" descr="Трой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5464">
            <a:off x="4024313" y="1460500"/>
            <a:ext cx="19272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10" descr="Transportnaya-karta-Strel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6076">
            <a:off x="3317875" y="2560638"/>
            <a:ext cx="21256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1" descr="Logo_Citycard_03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09131-9BB1-493D-B3B1-5074E19F0AD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701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26363" cy="647700"/>
          </a:xfrm>
        </p:spPr>
        <p:txBody>
          <a:bodyPr/>
          <a:lstStyle/>
          <a:p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Несколько виртуальных транспортных карт</a:t>
            </a:r>
            <a:b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на </a:t>
            </a:r>
            <a:r>
              <a:rPr lang="en-US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NFC SIM</a:t>
            </a: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-карте </a:t>
            </a:r>
          </a:p>
        </p:txBody>
      </p:sp>
      <p:pic>
        <p:nvPicPr>
          <p:cNvPr id="29702" name="Рисунок 14" descr="previe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196975"/>
            <a:ext cx="11874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лый.jpg"/>
          <p:cNvPicPr>
            <a:picLocks noChangeAspect="1"/>
          </p:cNvPicPr>
          <p:nvPr/>
        </p:nvPicPr>
        <p:blipFill>
          <a:blip r:embed="rId6"/>
          <a:srcRect r="11835"/>
          <a:stretch>
            <a:fillRect/>
          </a:stretch>
        </p:blipFill>
        <p:spPr bwMode="auto">
          <a:xfrm>
            <a:off x="1331913" y="1844675"/>
            <a:ext cx="1584325" cy="2630488"/>
          </a:xfrm>
          <a:prstGeom prst="rect">
            <a:avLst/>
          </a:prstGeom>
          <a:noFill/>
          <a:ln w="3175">
            <a:solidFill>
              <a:srgbClr val="00549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4" name="Рисунок 9" descr="card_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69357">
            <a:off x="2462213" y="3714750"/>
            <a:ext cx="2354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13"/>
          <p:cNvSpPr>
            <a:spLocks noChangeArrowheads="1"/>
          </p:cNvSpPr>
          <p:nvPr/>
        </p:nvSpPr>
        <p:spPr bwMode="auto">
          <a:xfrm>
            <a:off x="1763713" y="2492375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NFC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9706" name="Прямоугольник 15"/>
          <p:cNvSpPr>
            <a:spLocks noChangeArrowheads="1"/>
          </p:cNvSpPr>
          <p:nvPr/>
        </p:nvSpPr>
        <p:spPr bwMode="auto">
          <a:xfrm>
            <a:off x="5292725" y="3860800"/>
            <a:ext cx="3600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>
                <a:latin typeface="Segoe UI" pitchFamily="34" charset="0"/>
                <a:cs typeface="Segoe UI" pitchFamily="34" charset="0"/>
              </a:rPr>
              <a:t>На NFC</a:t>
            </a:r>
            <a:r>
              <a:rPr lang="en-US" sz="1400">
                <a:latin typeface="Segoe UI" pitchFamily="34" charset="0"/>
                <a:cs typeface="Segoe UI" pitchFamily="34" charset="0"/>
              </a:rPr>
              <a:t> SIM-</a:t>
            </a:r>
            <a:r>
              <a:rPr lang="ru-RU" sz="1400">
                <a:latin typeface="Segoe UI" pitchFamily="34" charset="0"/>
                <a:cs typeface="Segoe UI" pitchFamily="34" charset="0"/>
              </a:rPr>
              <a:t>карте могут быть размещены несколько транспортных приложений.  Для переключения между виртуальными картами используется мобильное приложение, разработанное  АО НоваКард.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3671888" cy="649288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Как работает</a:t>
            </a:r>
            <a:b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мобильное приложение</a:t>
            </a:r>
          </a:p>
        </p:txBody>
      </p:sp>
      <p:pic>
        <p:nvPicPr>
          <p:cNvPr id="30722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BD872-FF80-495C-997C-8BA17B7D6F7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 l="34863" r="34821"/>
          <a:stretch>
            <a:fillRect/>
          </a:stretch>
        </p:blipFill>
        <p:spPr bwMode="auto">
          <a:xfrm>
            <a:off x="4572000" y="549275"/>
            <a:ext cx="30241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2"/>
          <p:cNvSpPr/>
          <p:nvPr/>
        </p:nvSpPr>
        <p:spPr>
          <a:xfrm>
            <a:off x="323850" y="1916113"/>
            <a:ext cx="3960813" cy="27368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r>
              <a:rPr lang="ru-RU" sz="1400">
                <a:latin typeface="Segoe UI" pitchFamily="34" charset="0"/>
                <a:cs typeface="Segoe UI" pitchFamily="34" charset="0"/>
              </a:rPr>
              <a:t>Устанавливается на любое мобильное устройство на платформе Android</a:t>
            </a:r>
            <a:endParaRPr lang="en-US" sz="1400">
              <a:latin typeface="Segoe UI" pitchFamily="34" charset="0"/>
              <a:cs typeface="Segoe UI" pitchFamily="34" charset="0"/>
            </a:endParaRP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endParaRPr lang="ru-RU" sz="1400">
              <a:latin typeface="Segoe UI" pitchFamily="34" charset="0"/>
              <a:cs typeface="Segoe UI" pitchFamily="34" charset="0"/>
            </a:endParaRP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r>
              <a:rPr lang="ru-RU" sz="1400">
                <a:latin typeface="Segoe UI" pitchFamily="34" charset="0"/>
                <a:cs typeface="Segoe UI" pitchFamily="34" charset="0"/>
              </a:rPr>
              <a:t>Позволяет проверять баланс транспортной карты по номеру карты, по штрих-коду на карте и с помощью </a:t>
            </a:r>
            <a:r>
              <a:rPr lang="en-US" sz="1400">
                <a:latin typeface="Segoe UI" pitchFamily="34" charset="0"/>
                <a:cs typeface="Segoe UI" pitchFamily="34" charset="0"/>
              </a:rPr>
              <a:t>NFC</a:t>
            </a: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endParaRPr lang="en-US" sz="1400">
              <a:latin typeface="Segoe UI" pitchFamily="34" charset="0"/>
              <a:cs typeface="Segoe UI" pitchFamily="34" charset="0"/>
            </a:endParaRP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r>
              <a:rPr lang="ru-RU" sz="1400">
                <a:latin typeface="Segoe UI" pitchFamily="34" charset="0"/>
                <a:cs typeface="Segoe UI" pitchFamily="34" charset="0"/>
              </a:rPr>
              <a:t>Настраивается под выбранный регион</a:t>
            </a: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endParaRPr lang="ru-RU" sz="1400">
              <a:latin typeface="Segoe UI" pitchFamily="34" charset="0"/>
              <a:cs typeface="Segoe UI" pitchFamily="34" charset="0"/>
            </a:endParaRPr>
          </a:p>
          <a:p>
            <a:pPr indent="179388">
              <a:buClr>
                <a:srgbClr val="005490"/>
              </a:buClr>
              <a:buFont typeface="Wingdings" pitchFamily="2" charset="2"/>
              <a:buChar char="§"/>
            </a:pPr>
            <a:r>
              <a:rPr lang="ru-RU" sz="1400">
                <a:latin typeface="Segoe UI" pitchFamily="34" charset="0"/>
                <a:cs typeface="Segoe UI" pitchFamily="34" charset="0"/>
              </a:rPr>
              <a:t>Позволяет управлять виртуальными транспортными картами, размещенными на </a:t>
            </a:r>
            <a:r>
              <a:rPr lang="en-US" sz="1400">
                <a:latin typeface="Segoe UI" pitchFamily="34" charset="0"/>
                <a:cs typeface="Segoe UI" pitchFamily="34" charset="0"/>
              </a:rPr>
              <a:t>NFC SIM</a:t>
            </a:r>
            <a:r>
              <a:rPr lang="ru-RU" sz="1400">
                <a:latin typeface="Segoe UI" pitchFamily="34" charset="0"/>
                <a:cs typeface="Segoe UI" pitchFamily="34" charset="0"/>
              </a:rPr>
              <a:t>-карте</a:t>
            </a:r>
            <a:endParaRPr lang="ru-RU" sz="160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323850" y="620713"/>
            <a:ext cx="4608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9138" indent="-719138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Удаленная эмиссия платежных 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и сервисных приложений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9144000" cy="2362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D95E-6A2F-4B13-84F8-914E85BF500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323850" y="4652963"/>
            <a:ext cx="85693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>
                <a:latin typeface="Segoe UI" pitchFamily="34" charset="0"/>
                <a:cs typeface="Segoe UI" pitchFamily="34" charset="0"/>
              </a:rPr>
              <a:t>Сервис </a:t>
            </a:r>
            <a:r>
              <a:rPr lang="ru-RU" sz="1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TSM (Trusted Service Manager) - </a:t>
            </a:r>
            <a:r>
              <a:rPr lang="ru-RU" sz="1400">
                <a:latin typeface="Segoe UI" pitchFamily="34" charset="0"/>
                <a:cs typeface="Segoe UI" pitchFamily="34" charset="0"/>
              </a:rPr>
              <a:t>это</a:t>
            </a:r>
            <a:r>
              <a:rPr lang="ru-RU" sz="1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>
                <a:latin typeface="Segoe UI" pitchFamily="34" charset="0"/>
                <a:cs typeface="Segoe UI" pitchFamily="34" charset="0"/>
              </a:rPr>
              <a:t>платформа, обеспечивающая безопасный обмен данными между конечным пользователем и провайдером услуг, управление жизненным циклом бесконтактных приложений, удаленную персонализацию «элемента безопасности» и изменение контента «по воздуху».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88925" y="338138"/>
            <a:ext cx="7632700" cy="792162"/>
          </a:xfrm>
        </p:spPr>
        <p:txBody>
          <a:bodyPr/>
          <a:lstStyle/>
          <a:p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Комплексное решение для систем оплаты проезда</a:t>
            </a:r>
          </a:p>
        </p:txBody>
      </p:sp>
      <p:sp>
        <p:nvSpPr>
          <p:cNvPr id="32770" name="Прямоугольник 13"/>
          <p:cNvSpPr>
            <a:spLocks noChangeArrowheads="1"/>
          </p:cNvSpPr>
          <p:nvPr/>
        </p:nvSpPr>
        <p:spPr bwMode="auto">
          <a:xfrm>
            <a:off x="288925" y="1130300"/>
            <a:ext cx="76327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258763" algn="just">
              <a:lnSpc>
                <a:spcPct val="150000"/>
              </a:lnSpc>
              <a:tabLst>
                <a:tab pos="625475" algn="l"/>
              </a:tabLst>
            </a:pPr>
            <a:r>
              <a:rPr lang="ru-RU" sz="1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СИТИКАРД </a:t>
            </a:r>
            <a:r>
              <a:rPr lang="ru-RU" sz="1400" b="1">
                <a:latin typeface="Segoe UI" pitchFamily="34" charset="0"/>
                <a:cs typeface="Segoe UI" pitchFamily="34" charset="0"/>
              </a:rPr>
              <a:t> - интегратор полного цикла, обеспечивающий: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 поставку оборудования, 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производство носителей Транспортного приложения всех видов (включая персональные Транспортные карты, дуальные банковские транспортные карты и sim-карты с транспортным приложением), 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организацию сети пополнения и распространения носителей Транспортного приложения,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предоставление услуг платёжного и транспортного процессинга, 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обеспечение проведения расчётов через Оператора ЭДС, формирование отчётности по оказанным услугам перевозки, в том числе граждан льготных категорий,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обучение персонала, техническое сопровождение, 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региональную адаптацию программного обеспечения и  приложений для смартфонов, </a:t>
            </a:r>
          </a:p>
          <a:p>
            <a:pPr marL="274638" indent="258763" algn="just">
              <a:lnSpc>
                <a:spcPct val="150000"/>
              </a:lnSpc>
              <a:buClr>
                <a:srgbClr val="005490"/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организацию информационного обслуживания пользователей. </a:t>
            </a:r>
          </a:p>
          <a:p>
            <a:pPr marL="274638" indent="258763" algn="just">
              <a:lnSpc>
                <a:spcPct val="150000"/>
              </a:lnSpc>
              <a:tabLst>
                <a:tab pos="625475" algn="l"/>
              </a:tabLst>
            </a:pPr>
            <a:r>
              <a:rPr lang="ru-RU" sz="1400">
                <a:latin typeface="Segoe UI" pitchFamily="34" charset="0"/>
                <a:cs typeface="Segoe UI" pitchFamily="34" charset="0"/>
              </a:rPr>
              <a:t>		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050" y="442913"/>
            <a:ext cx="7191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1025C-4E2F-4BA5-AFD1-06DE4D231CDE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282700" y="1341438"/>
            <a:ext cx="6264275" cy="647700"/>
          </a:xfrm>
        </p:spPr>
        <p:txBody>
          <a:bodyPr/>
          <a:lstStyle/>
          <a:p>
            <a:r>
              <a:rPr lang="ru-RU" sz="40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  <p:pic>
        <p:nvPicPr>
          <p:cNvPr id="33794" name="Рисунок 6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 txBox="1">
            <a:spLocks/>
          </p:cNvSpPr>
          <p:nvPr/>
        </p:nvSpPr>
        <p:spPr bwMode="auto">
          <a:xfrm>
            <a:off x="1397000" y="2636838"/>
            <a:ext cx="57610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Юрий Рябиков,</a:t>
            </a:r>
          </a:p>
          <a:p>
            <a:pPr algn="ctr"/>
            <a:r>
              <a:rPr lang="ru-RU" sz="2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директор компании «СИТИКАРД»</a:t>
            </a:r>
          </a:p>
          <a:p>
            <a:pPr algn="ctr"/>
            <a:endParaRPr lang="en-US" sz="140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г. Нижний Новгород, пл. Казанская, д.1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Тел. +7(831) 243 66 27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Моб. +7(951) 9020290</a:t>
            </a:r>
          </a:p>
          <a:p>
            <a:pPr algn="ctr"/>
            <a:r>
              <a:rPr lang="en-US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E-mail</a:t>
            </a: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: </a:t>
            </a:r>
            <a:r>
              <a:rPr lang="en-US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yury.ryabykov@novacard.ru</a:t>
            </a:r>
            <a:endParaRPr lang="ru-RU" sz="240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16C57-A6FE-41D4-9C00-1DB90502D772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619250" y="1341438"/>
            <a:ext cx="6265863" cy="647700"/>
          </a:xfrm>
        </p:spPr>
        <p:txBody>
          <a:bodyPr/>
          <a:lstStyle/>
          <a:p>
            <a:r>
              <a:rPr lang="ru-RU" sz="40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Давайте знакомиться!</a:t>
            </a:r>
          </a:p>
        </p:txBody>
      </p:sp>
      <p:pic>
        <p:nvPicPr>
          <p:cNvPr id="15362" name="Рисунок 6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404813"/>
            <a:ext cx="6492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971550" y="2133600"/>
            <a:ext cx="7272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Юрий Рябиков,</a:t>
            </a:r>
          </a:p>
          <a:p>
            <a:pPr algn="ctr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директор компании «СИТИКАРД»,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руководитель проекта «Транспортная карта»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АО НоваКард</a:t>
            </a:r>
            <a:endParaRPr lang="en-US" sz="2400">
              <a:solidFill>
                <a:srgbClr val="00549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endParaRPr lang="ru-RU" sz="2400">
              <a:solidFill>
                <a:srgbClr val="00549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endParaRPr lang="en-US" sz="1400">
              <a:solidFill>
                <a:srgbClr val="00549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Практический опыт использования</a:t>
            </a:r>
            <a:br>
              <a:rPr lang="ru-RU" sz="2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NFC</a:t>
            </a:r>
            <a:r>
              <a:rPr lang="ru-RU" sz="2400" b="1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решений в системе оплаты проезда «Ситикард» в Нижнем Новгороде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BB940-BF1B-47EF-9A68-BACC7C6E61BB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5365" name="Рисунок 5" descr="logo Новокард.png"/>
          <p:cNvPicPr>
            <a:picLocks noChangeAspect="1"/>
          </p:cNvPicPr>
          <p:nvPr/>
        </p:nvPicPr>
        <p:blipFill>
          <a:blip r:embed="rId3"/>
          <a:srcRect b="24500"/>
          <a:stretch>
            <a:fillRect/>
          </a:stretch>
        </p:blipFill>
        <p:spPr bwMode="auto">
          <a:xfrm>
            <a:off x="323850" y="5492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80400" cy="792163"/>
          </a:xfrm>
        </p:spPr>
        <p:txBody>
          <a:bodyPr/>
          <a:lstStyle/>
          <a:p>
            <a:r>
              <a:rPr lang="ru-RU" sz="20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АО НоваКард </a:t>
            </a:r>
            <a:r>
              <a:rPr lang="ru-RU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- один из мировых лидеров</a:t>
            </a:r>
            <a:r>
              <a:rPr lang="en-US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в области</a:t>
            </a:r>
            <a:r>
              <a:rPr lang="en-US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производства </a:t>
            </a:r>
            <a:r>
              <a:rPr lang="ru-RU" sz="20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смарт-карт </a:t>
            </a:r>
            <a:r>
              <a:rPr lang="ru-RU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и разработки </a:t>
            </a:r>
            <a:r>
              <a:rPr lang="ru-RU" sz="20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технологий </a:t>
            </a:r>
            <a:r>
              <a:rPr lang="ru-RU" sz="20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на их основе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EF01-BD59-4527-96B2-9F2CB7736963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16387" name="Группа 45"/>
          <p:cNvGrpSpPr>
            <a:grpSpLocks/>
          </p:cNvGrpSpPr>
          <p:nvPr/>
        </p:nvGrpSpPr>
        <p:grpSpPr bwMode="auto">
          <a:xfrm>
            <a:off x="323850" y="1268413"/>
            <a:ext cx="8496300" cy="3965575"/>
            <a:chOff x="323528" y="1268760"/>
            <a:chExt cx="8496944" cy="3965042"/>
          </a:xfrm>
        </p:grpSpPr>
        <p:grpSp>
          <p:nvGrpSpPr>
            <p:cNvPr id="16390" name="Группа 21"/>
            <p:cNvGrpSpPr>
              <a:grpSpLocks/>
            </p:cNvGrpSpPr>
            <p:nvPr/>
          </p:nvGrpSpPr>
          <p:grpSpPr bwMode="auto">
            <a:xfrm>
              <a:off x="323528" y="1484784"/>
              <a:ext cx="8496944" cy="3749018"/>
              <a:chOff x="827584" y="1268836"/>
              <a:chExt cx="8496944" cy="3749018"/>
            </a:xfrm>
          </p:grpSpPr>
          <p:pic>
            <p:nvPicPr>
              <p:cNvPr id="16392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96336" y="1916908"/>
                <a:ext cx="1728192" cy="2376024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  <p:grpSp>
            <p:nvGrpSpPr>
              <p:cNvPr id="16393" name="Группа 16"/>
              <p:cNvGrpSpPr>
                <a:grpSpLocks/>
              </p:cNvGrpSpPr>
              <p:nvPr/>
            </p:nvGrpSpPr>
            <p:grpSpPr bwMode="auto">
              <a:xfrm>
                <a:off x="827584" y="1268836"/>
                <a:ext cx="7560840" cy="3749018"/>
                <a:chOff x="251520" y="1340844"/>
                <a:chExt cx="7560840" cy="3749018"/>
              </a:xfrm>
            </p:grpSpPr>
            <p:pic>
              <p:nvPicPr>
                <p:cNvPr id="20" name="Picture 2"/>
                <p:cNvPicPr/>
                <p:nvPr/>
              </p:nvPicPr>
              <p:blipFill>
                <a:blip r:embed="rId3" cstate="screen"/>
                <a:stretch/>
              </p:blipFill>
              <p:spPr>
                <a:xfrm rot="10800000">
                  <a:off x="1475656" y="2787774"/>
                  <a:ext cx="2304256" cy="1260712"/>
                </a:xfrm>
                <a:prstGeom prst="rect">
                  <a:avLst/>
                </a:prstGeom>
                <a:ln>
                  <a:noFill/>
                </a:ln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</p:pic>
            <p:pic>
              <p:nvPicPr>
                <p:cNvPr id="16395" name="Picture 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699792" y="1340844"/>
                  <a:ext cx="5112568" cy="2808312"/>
                </a:xfrm>
                <a:prstGeom prst="rect">
                  <a:avLst/>
                </a:prstGeom>
                <a:noFill/>
                <a:ln w="936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6" name="Рисунок 22" descr="visa_logo.pn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51520" y="4155926"/>
                  <a:ext cx="998522" cy="312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7" name="Рисунок 23" descr="mastercard_logo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99592" y="4653212"/>
                  <a:ext cx="2037695" cy="436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8" name="Рисунок 25" descr="mir_logo_small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619672" y="4149156"/>
                  <a:ext cx="998788" cy="285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9" name="Рисунок 26" descr="mobile_tower.png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691680" y="1628876"/>
                  <a:ext cx="1080120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0" name="Рисунок 27" descr="bank_logo_green.png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39552" y="1635646"/>
                  <a:ext cx="1179145" cy="88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1" name="Рисунок 38" descr="troika.png"/>
                <p:cNvPicPr preferRelativeResize="0"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23528" y="2577375"/>
                  <a:ext cx="1018909" cy="6527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391" name="Рисунок 41" descr="logo Новокард.png"/>
            <p:cNvPicPr>
              <a:picLocks noChangeAspect="1"/>
            </p:cNvPicPr>
            <p:nvPr/>
          </p:nvPicPr>
          <p:blipFill>
            <a:blip r:embed="rId11"/>
            <a:srcRect b="24500"/>
            <a:stretch>
              <a:fillRect/>
            </a:stretch>
          </p:blipFill>
          <p:spPr bwMode="auto">
            <a:xfrm>
              <a:off x="4211960" y="1268760"/>
              <a:ext cx="2080231" cy="42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CustomShape 2"/>
          <p:cNvSpPr/>
          <p:nvPr/>
        </p:nvSpPr>
        <p:spPr>
          <a:xfrm>
            <a:off x="3455988" y="4437063"/>
            <a:ext cx="5688012" cy="10795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НоваКард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оптимальная производственная </a:t>
            </a:r>
            <a: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</a:b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для реализации конвергентных </a:t>
            </a:r>
            <a: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</a:br>
            <a:r>
              <a:rPr lang="en-US" sz="1600" b="1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NFC </a:t>
            </a:r>
            <a:r>
              <a:rPr lang="ru-RU" sz="1600" b="1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объединяющих</a:t>
            </a:r>
            <a: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одно целое платёжные (EMV), мобильные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UICC)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spc="-1" dirty="0">
                <a:solidFill>
                  <a:srgbClr val="00549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транспортные решения</a:t>
            </a:r>
            <a:endParaRPr lang="ru-RU" sz="1600" spc="-1" dirty="0">
              <a:solidFill>
                <a:srgbClr val="00549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Рисунок 44" descr="Logo_Citycard_0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313" y="3429000"/>
            <a:ext cx="86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9DF5-58A9-48A5-B541-8115BDDCAEEB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pSp>
        <p:nvGrpSpPr>
          <p:cNvPr id="17410" name="Группа 31"/>
          <p:cNvGrpSpPr>
            <a:grpSpLocks/>
          </p:cNvGrpSpPr>
          <p:nvPr/>
        </p:nvGrpSpPr>
        <p:grpSpPr bwMode="auto">
          <a:xfrm>
            <a:off x="0" y="0"/>
            <a:ext cx="9144000" cy="6457950"/>
            <a:chOff x="0" y="188640"/>
            <a:chExt cx="9144000" cy="6457657"/>
          </a:xfrm>
        </p:grpSpPr>
        <p:pic>
          <p:nvPicPr>
            <p:cNvPr id="17411" name="Рисунок 13" descr="CARD_pr_01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88640"/>
              <a:ext cx="9144000" cy="6457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Рисунок 14" descr="Лого ГПБ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3848" y="1196752"/>
              <a:ext cx="1656184" cy="34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8" descr="http://madi.mos.ru/upload/medialibrary/ffc/sberban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8064" y="1052736"/>
              <a:ext cx="1224136" cy="59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3492500" y="1485569"/>
              <a:ext cx="1538288" cy="230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spc="-1" dirty="0">
                  <a:solidFill>
                    <a:srgbClr val="005490"/>
                  </a:solidFill>
                  <a:uFill>
                    <a:solidFill>
                      <a:srgbClr val="FFFFFF"/>
                    </a:solidFill>
                  </a:uFill>
                  <a:latin typeface="Arial" pitchFamily="34" charset="0"/>
                  <a:cs typeface="Arial" pitchFamily="34" charset="0"/>
                </a:rPr>
                <a:t>Расчетный банк системы</a:t>
              </a:r>
              <a:endParaRPr lang="ru-RU" sz="900" dirty="0">
                <a:latin typeface="+mn-lt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92725" y="1485569"/>
              <a:ext cx="1130300" cy="230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spc="-1" dirty="0">
                  <a:solidFill>
                    <a:srgbClr val="005490"/>
                  </a:solidFill>
                  <a:uFill>
                    <a:solidFill>
                      <a:srgbClr val="FFFFFF"/>
                    </a:solidFill>
                  </a:uFill>
                  <a:latin typeface="Arial" pitchFamily="34" charset="0"/>
                  <a:cs typeface="Arial" pitchFamily="34" charset="0"/>
                </a:rPr>
                <a:t>Партнер системы</a:t>
              </a:r>
              <a:endParaRPr lang="ru-RU" sz="900" dirty="0">
                <a:latin typeface="+mn-lt"/>
                <a:cs typeface="+mn-cs"/>
              </a:endParaRPr>
            </a:p>
          </p:txBody>
        </p:sp>
        <p:pic>
          <p:nvPicPr>
            <p:cNvPr id="23" name="Рисунок 22" descr="Прозрачная карта_графика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9700" y="2060218"/>
              <a:ext cx="1512888" cy="9461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img.artlebedev.ru/everything/mdmbank/site4/process/b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437063"/>
            <a:ext cx="2105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Группа 111"/>
          <p:cNvGrpSpPr>
            <a:grpSpLocks/>
          </p:cNvGrpSpPr>
          <p:nvPr/>
        </p:nvGrpSpPr>
        <p:grpSpPr bwMode="auto">
          <a:xfrm>
            <a:off x="250825" y="1916113"/>
            <a:ext cx="3121025" cy="1800225"/>
            <a:chOff x="-866595" y="4360148"/>
            <a:chExt cx="3676739" cy="1967554"/>
          </a:xfrm>
        </p:grpSpPr>
        <p:sp>
          <p:nvSpPr>
            <p:cNvPr id="18472" name="Rectangle 1845"/>
            <p:cNvSpPr>
              <a:spLocks noChangeArrowheads="1"/>
            </p:cNvSpPr>
            <p:nvPr/>
          </p:nvSpPr>
          <p:spPr bwMode="auto">
            <a:xfrm>
              <a:off x="573563" y="5967663"/>
              <a:ext cx="1118290" cy="36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Segoe UI" pitchFamily="34" charset="0"/>
                  <a:cs typeface="Segoe UI" pitchFamily="34" charset="0"/>
                </a:rPr>
                <a:t>Терминал</a:t>
              </a:r>
              <a:br>
                <a:rPr lang="ru-RU" sz="1100">
                  <a:latin typeface="Segoe UI" pitchFamily="34" charset="0"/>
                  <a:cs typeface="Segoe UI" pitchFamily="34" charset="0"/>
                </a:rPr>
              </a:br>
              <a:r>
                <a:rPr lang="ru-RU" sz="1100">
                  <a:latin typeface="Segoe UI" pitchFamily="34" charset="0"/>
                  <a:cs typeface="Segoe UI" pitchFamily="34" charset="0"/>
                </a:rPr>
                <a:t>пополнения</a:t>
              </a:r>
            </a:p>
          </p:txBody>
        </p:sp>
        <p:pic>
          <p:nvPicPr>
            <p:cNvPr id="18473" name="Picture 22" descr="http://previewcf.turbosquid.com/Preview/2011/03/30__04_19_20/finance%20pos%20terminal%20system%20m20a%20m3620%20t%20credit%20card%20payment%20machine%20cash%20equipment%20bank%20reader%20terminal%20electronic.jpg68acc831-a0e1-4358-a979-b6b3008c8aa9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9072" y="5125834"/>
              <a:ext cx="926112" cy="8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4" name="Rectangle 1845"/>
            <p:cNvSpPr>
              <a:spLocks noChangeArrowheads="1"/>
            </p:cNvSpPr>
            <p:nvPr/>
          </p:nvSpPr>
          <p:spPr bwMode="auto">
            <a:xfrm>
              <a:off x="1691853" y="5154660"/>
              <a:ext cx="1118291" cy="37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Segoe UI" pitchFamily="34" charset="0"/>
                  <a:cs typeface="Segoe UI" pitchFamily="34" charset="0"/>
                </a:rPr>
                <a:t>Виртуальная касса</a:t>
              </a:r>
            </a:p>
          </p:txBody>
        </p:sp>
        <p:sp>
          <p:nvSpPr>
            <p:cNvPr id="18475" name="Rectangle 1845"/>
            <p:cNvSpPr>
              <a:spLocks noChangeArrowheads="1"/>
            </p:cNvSpPr>
            <p:nvPr/>
          </p:nvSpPr>
          <p:spPr bwMode="auto">
            <a:xfrm>
              <a:off x="-866595" y="5154660"/>
              <a:ext cx="1440158" cy="34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Segoe UI" pitchFamily="34" charset="0"/>
                  <a:cs typeface="Segoe UI" pitchFamily="34" charset="0"/>
                </a:rPr>
                <a:t>Терминал</a:t>
              </a:r>
              <a:br>
                <a:rPr lang="ru-RU" sz="1100">
                  <a:latin typeface="Segoe UI" pitchFamily="34" charset="0"/>
                  <a:cs typeface="Segoe UI" pitchFamily="34" charset="0"/>
                </a:rPr>
              </a:br>
              <a:r>
                <a:rPr lang="ru-RU" sz="1100">
                  <a:latin typeface="Segoe UI" pitchFamily="34" charset="0"/>
                  <a:cs typeface="Segoe UI" pitchFamily="34" charset="0"/>
                </a:rPr>
                <a:t>Сбербанка</a:t>
              </a:r>
            </a:p>
          </p:txBody>
        </p:sp>
        <p:pic>
          <p:nvPicPr>
            <p:cNvPr id="18476" name="Picture 4" descr="http://fkr-nao.ru/uploads/ckfinder/userfiles/images/%D0%BF%D0%B0%D0%BC%D1%8F%D1%82%D0%BA%D0%B0_%D0%B0%D0%B4%D1%80%D0%B5%D1%81%D0%B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93935" y="4455287"/>
              <a:ext cx="460649" cy="107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7" name="Picture 6" descr="http://rtls.ru/products_pictures/lab_na_cente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4086" y="4360148"/>
              <a:ext cx="1035434" cy="71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1838"/>
          <p:cNvSpPr>
            <a:spLocks noChangeArrowheads="1"/>
          </p:cNvSpPr>
          <p:nvPr/>
        </p:nvSpPr>
        <p:spPr bwMode="auto">
          <a:xfrm>
            <a:off x="250825" y="5445125"/>
            <a:ext cx="31686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Расчетный центр</a:t>
            </a:r>
            <a:b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«Газпромбанк»</a:t>
            </a:r>
            <a:r>
              <a:rPr lang="en-US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АО)</a:t>
            </a:r>
          </a:p>
          <a:p>
            <a:pPr algn="ctr"/>
            <a:r>
              <a:rPr lang="ru-RU" sz="90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Деньги пассажиров - на специальном консолидированном счёте электронных денежных средств №409 </a:t>
            </a:r>
          </a:p>
          <a:p>
            <a:pPr algn="ctr">
              <a:spcAft>
                <a:spcPts val="1000"/>
              </a:spcAft>
            </a:pP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50825" y="4437063"/>
            <a:ext cx="3168650" cy="1800225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2708920"/>
            <a:ext cx="295233" cy="367241"/>
          </a:xfrm>
          <a:prstGeom prst="rect">
            <a:avLst/>
          </a:prstGeom>
        </p:spPr>
      </p:pic>
      <p:grpSp>
        <p:nvGrpSpPr>
          <p:cNvPr id="18438" name="Группа 47"/>
          <p:cNvGrpSpPr>
            <a:grpSpLocks/>
          </p:cNvGrpSpPr>
          <p:nvPr/>
        </p:nvGrpSpPr>
        <p:grpSpPr bwMode="auto">
          <a:xfrm>
            <a:off x="250825" y="1341438"/>
            <a:ext cx="8674100" cy="4548187"/>
            <a:chOff x="251520" y="1562331"/>
            <a:chExt cx="8673363" cy="4549171"/>
          </a:xfrm>
        </p:grpSpPr>
        <p:cxnSp>
          <p:nvCxnSpPr>
            <p:cNvPr id="46" name="Прямая со стрелкой 45"/>
            <p:cNvCxnSpPr>
              <a:stCxn id="129" idx="3"/>
            </p:cNvCxnSpPr>
            <p:nvPr/>
          </p:nvCxnSpPr>
          <p:spPr>
            <a:xfrm flipV="1">
              <a:off x="3419901" y="2824666"/>
              <a:ext cx="3312831" cy="25119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Rectangle 1841"/>
            <p:cNvSpPr>
              <a:spLocks noChangeArrowheads="1"/>
            </p:cNvSpPr>
            <p:nvPr/>
          </p:nvSpPr>
          <p:spPr bwMode="auto">
            <a:xfrm>
              <a:off x="7768835" y="4719563"/>
              <a:ext cx="1156048" cy="113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Центр </a:t>
              </a:r>
              <a:b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обработки данных</a:t>
              </a:r>
              <a:b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оператора</a:t>
              </a:r>
              <a:b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системы</a:t>
              </a:r>
            </a:p>
          </p:txBody>
        </p:sp>
        <p:pic>
          <p:nvPicPr>
            <p:cNvPr id="18446" name="Picture 12" descr="http://portpool.ru/content/icons/mega/image0036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73906" y="4666526"/>
              <a:ext cx="1555407" cy="144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Rectangle 1846"/>
            <p:cNvSpPr>
              <a:spLocks noChangeArrowheads="1"/>
            </p:cNvSpPr>
            <p:nvPr/>
          </p:nvSpPr>
          <p:spPr bwMode="auto">
            <a:xfrm>
              <a:off x="7434698" y="3584952"/>
              <a:ext cx="943575" cy="40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Segoe UI" pitchFamily="34" charset="0"/>
                  <a:cs typeface="Segoe UI" pitchFamily="34" charset="0"/>
                </a:rPr>
                <a:t>Терминал кондуктора</a:t>
              </a:r>
            </a:p>
          </p:txBody>
        </p:sp>
        <p:pic>
          <p:nvPicPr>
            <p:cNvPr id="18448" name="Picture 2" descr="http://old.mikroelektronika.cz/fotom/_c_316vega%20validator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56710" y="2821064"/>
              <a:ext cx="478201" cy="77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Rectangle 1846"/>
            <p:cNvSpPr>
              <a:spLocks noChangeArrowheads="1"/>
            </p:cNvSpPr>
            <p:nvPr/>
          </p:nvSpPr>
          <p:spPr bwMode="auto">
            <a:xfrm>
              <a:off x="6233869" y="3620775"/>
              <a:ext cx="1154988" cy="40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Segoe UI" pitchFamily="34" charset="0"/>
                  <a:cs typeface="Segoe UI" pitchFamily="34" charset="0"/>
                </a:rPr>
                <a:t>Стационарный терминал</a:t>
              </a:r>
            </a:p>
          </p:txBody>
        </p:sp>
        <p:grpSp>
          <p:nvGrpSpPr>
            <p:cNvPr id="18450" name="Группа 105"/>
            <p:cNvGrpSpPr>
              <a:grpSpLocks/>
            </p:cNvGrpSpPr>
            <p:nvPr/>
          </p:nvGrpSpPr>
          <p:grpSpPr bwMode="auto">
            <a:xfrm>
              <a:off x="5722301" y="1623057"/>
              <a:ext cx="2835474" cy="1360602"/>
              <a:chOff x="1297455" y="2054867"/>
              <a:chExt cx="1880666" cy="668638"/>
            </a:xfrm>
          </p:grpSpPr>
          <p:pic>
            <p:nvPicPr>
              <p:cNvPr id="18468" name="Picture 2" descr="http://3dsstudio.ucoz.ru/imagin/__1970.jpg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513285" y="2212267"/>
                <a:ext cx="664836" cy="5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9" name="Рисунок 99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5145">
                <a:off x="2363388" y="2203268"/>
                <a:ext cx="641770" cy="462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0" name="Picture 6" descr="http://www.dm-maz.ru/img/maz-avtobus_107.jpg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EEEDF5"/>
                  </a:clrFrom>
                  <a:clrTo>
                    <a:srgbClr val="EEEDF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00247" y="2241825"/>
                <a:ext cx="817716" cy="430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1" name="Picture 4" descr="http://www.nimbusmens.com.ua/wp-content/uploads/2009/10/3d_tr2.jpg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297455" y="2054867"/>
                <a:ext cx="866198" cy="656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51" name="Rectangle 1841"/>
            <p:cNvSpPr>
              <a:spLocks noChangeArrowheads="1"/>
            </p:cNvSpPr>
            <p:nvPr/>
          </p:nvSpPr>
          <p:spPr bwMode="auto">
            <a:xfrm>
              <a:off x="6108638" y="1584727"/>
              <a:ext cx="2304256" cy="42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Общественный транспорт</a:t>
              </a:r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 flipH="1">
              <a:off x="1907142" y="4155279"/>
              <a:ext cx="3175" cy="4445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H="1">
              <a:off x="7308945" y="3932981"/>
              <a:ext cx="0" cy="6478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flipH="1">
              <a:off x="3419901" y="5733595"/>
              <a:ext cx="288106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5" name="Rectangle 1846"/>
            <p:cNvSpPr>
              <a:spLocks noChangeArrowheads="1"/>
            </p:cNvSpPr>
            <p:nvPr/>
          </p:nvSpPr>
          <p:spPr bwMode="auto">
            <a:xfrm>
              <a:off x="395536" y="1562331"/>
              <a:ext cx="3024336" cy="57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Банковские платежные агент</a:t>
              </a:r>
              <a:r>
                <a:rPr lang="ru-RU" sz="12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ы</a:t>
              </a:r>
              <a:br>
                <a:rPr lang="ru-RU" sz="12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900">
                  <a:solidFill>
                    <a:srgbClr val="FF0000"/>
                  </a:solidFill>
                  <a:latin typeface="Segoe UI" pitchFamily="34" charset="0"/>
                  <a:cs typeface="Segoe UI" pitchFamily="34" charset="0"/>
                </a:rPr>
                <a:t>Деньги пассажиров - на специальном транзитном счёте электронных денежных средств №408</a:t>
              </a:r>
            </a:p>
          </p:txBody>
        </p:sp>
        <p:sp>
          <p:nvSpPr>
            <p:cNvPr id="18456" name="Rectangle 1841"/>
            <p:cNvSpPr>
              <a:spLocks noChangeArrowheads="1"/>
            </p:cNvSpPr>
            <p:nvPr/>
          </p:nvSpPr>
          <p:spPr bwMode="auto">
            <a:xfrm>
              <a:off x="2915816" y="4077072"/>
              <a:ext cx="20162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Пассажир</a:t>
              </a:r>
              <a:r>
                <a:rPr lang="ru-RU" sz="14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51520" y="2076792"/>
              <a:ext cx="3123935" cy="1938756"/>
            </a:xfrm>
            <a:prstGeom prst="ellipse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H="1">
              <a:off x="3105602" y="1844967"/>
              <a:ext cx="601612" cy="5446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491880" y="2138395"/>
              <a:ext cx="295233" cy="29523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1403648" y="4226627"/>
              <a:ext cx="295233" cy="295233"/>
            </a:xfrm>
            <a:prstGeom prst="rect">
              <a:avLst/>
            </a:prstGeom>
          </p:spPr>
        </p:pic>
        <p:grpSp>
          <p:nvGrpSpPr>
            <p:cNvPr id="18461" name="Группа 25"/>
            <p:cNvGrpSpPr>
              <a:grpSpLocks/>
            </p:cNvGrpSpPr>
            <p:nvPr/>
          </p:nvGrpSpPr>
          <p:grpSpPr bwMode="auto">
            <a:xfrm>
              <a:off x="3707904" y="1628800"/>
              <a:ext cx="3024336" cy="2376264"/>
              <a:chOff x="3929269" y="2151745"/>
              <a:chExt cx="3024336" cy="2376264"/>
            </a:xfrm>
          </p:grpSpPr>
          <p:pic>
            <p:nvPicPr>
              <p:cNvPr id="107" name="Рисунок 106" descr="Пассажир.png"/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prstClr val="black"/>
                  <a:srgbClr val="0070C0">
                    <a:tint val="45000"/>
                    <a:satMod val="400000"/>
                  </a:srgbClr>
                </a:duotone>
                <a:extLst>
                  <a:ext uri="{28A0092B-C50C-407E-A947-70E740481C1C}"/>
                </a:extLst>
              </a:blip>
              <a:stretch>
                <a:fillRect/>
              </a:stretch>
            </p:blipFill>
            <p:spPr>
              <a:xfrm>
                <a:off x="3929269" y="2151745"/>
                <a:ext cx="1716191" cy="2376264"/>
              </a:xfrm>
              <a:prstGeom prst="rect">
                <a:avLst/>
              </a:prstGeom>
            </p:spPr>
          </p:pic>
          <p:grpSp>
            <p:nvGrpSpPr>
              <p:cNvPr id="18465" name="Группа 15"/>
              <p:cNvGrpSpPr>
                <a:grpSpLocks/>
              </p:cNvGrpSpPr>
              <p:nvPr/>
            </p:nvGrpSpPr>
            <p:grpSpPr bwMode="auto">
              <a:xfrm>
                <a:off x="4754489" y="3551531"/>
                <a:ext cx="2199116" cy="633199"/>
                <a:chOff x="5138339" y="2374160"/>
                <a:chExt cx="2199116" cy="633199"/>
              </a:xfrm>
            </p:grpSpPr>
            <p:cxnSp>
              <p:nvCxnSpPr>
                <p:cNvPr id="45" name="Прямая со стрелкой 44"/>
                <p:cNvCxnSpPr>
                  <a:stCxn id="51" idx="3"/>
                </p:cNvCxnSpPr>
                <p:nvPr/>
              </p:nvCxnSpPr>
              <p:spPr>
                <a:xfrm>
                  <a:off x="6055356" y="2691053"/>
                  <a:ext cx="1282591" cy="111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467" name="Рисунок 50" descr="Карта 1.png"/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8339" y="2374160"/>
                  <a:ext cx="916784" cy="633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8462" name="Rectangle 1841"/>
            <p:cNvSpPr>
              <a:spLocks noChangeArrowheads="1"/>
            </p:cNvSpPr>
            <p:nvPr/>
          </p:nvSpPr>
          <p:spPr bwMode="auto">
            <a:xfrm>
              <a:off x="3995936" y="5445224"/>
              <a:ext cx="20162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solidFill>
                    <a:srgbClr val="00B050"/>
                  </a:solidFill>
                  <a:latin typeface="Segoe UI" pitchFamily="34" charset="0"/>
                  <a:cs typeface="Segoe UI" pitchFamily="34" charset="0"/>
                </a:rPr>
                <a:t>Передача данных </a:t>
              </a:r>
            </a:p>
          </p:txBody>
        </p:sp>
        <p:sp>
          <p:nvSpPr>
            <p:cNvPr id="18463" name="Rectangle 1841"/>
            <p:cNvSpPr>
              <a:spLocks noChangeArrowheads="1"/>
            </p:cNvSpPr>
            <p:nvPr/>
          </p:nvSpPr>
          <p:spPr bwMode="auto">
            <a:xfrm>
              <a:off x="6156176" y="4149080"/>
              <a:ext cx="108012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solidFill>
                    <a:srgbClr val="00B050"/>
                  </a:solidFill>
                  <a:latin typeface="Segoe UI" pitchFamily="34" charset="0"/>
                  <a:cs typeface="Segoe UI" pitchFamily="34" charset="0"/>
                </a:rPr>
                <a:t>Передача</a:t>
              </a:r>
              <a:br>
                <a:rPr lang="ru-RU" sz="1100">
                  <a:solidFill>
                    <a:srgbClr val="00B050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1100">
                  <a:solidFill>
                    <a:srgbClr val="00B050"/>
                  </a:solidFill>
                  <a:latin typeface="Segoe UI" pitchFamily="34" charset="0"/>
                  <a:cs typeface="Segoe UI" pitchFamily="34" charset="0"/>
                </a:rPr>
                <a:t> данных 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 rot="5400000">
            <a:off x="4463988" y="-2727684"/>
            <a:ext cx="288032" cy="770485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Все расчеты проводятся в соответствии с ФЗ №161 «О национальной платёжной системе» под контролем ЦБ РФ</a:t>
            </a:r>
            <a:endParaRPr lang="ru-RU" sz="11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79388" y="333375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/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Как работает система оплаты проезда</a:t>
            </a:r>
          </a:p>
        </p:txBody>
      </p:sp>
      <p:pic>
        <p:nvPicPr>
          <p:cNvPr id="18441" name="Рисунок 52" descr="Logo_Citycard_03_0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72450" y="333375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3BC28-DF4A-4447-A1F3-1617BB1B8DF0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8443" name="Picture 2" descr="http://xn--80ack2bjffcw7dj.xn--p1ai/content/images/%D1%82%D0%B5%D1%80%D0%BC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407515">
            <a:off x="7258050" y="2706688"/>
            <a:ext cx="593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6624638" cy="576262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Работающие в системе бесконтактные карты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643438" y="2708275"/>
            <a:ext cx="19446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Персональная Транспортная карта студента</a:t>
            </a:r>
          </a:p>
        </p:txBody>
      </p:sp>
      <p:pic>
        <p:nvPicPr>
          <p:cNvPr id="19459" name="Рисунок 31" descr="card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89363"/>
            <a:ext cx="2041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2" descr="card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2054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33" descr="card_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196975"/>
            <a:ext cx="2054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36"/>
          <p:cNvSpPr>
            <a:spLocks noChangeArrowheads="1"/>
          </p:cNvSpPr>
          <p:nvPr/>
        </p:nvSpPr>
        <p:spPr bwMode="auto">
          <a:xfrm>
            <a:off x="250825" y="5300663"/>
            <a:ext cx="2017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Общегражданская Транспортная карта</a:t>
            </a:r>
            <a:b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и персональная Транспортная карта</a:t>
            </a:r>
          </a:p>
        </p:txBody>
      </p:sp>
      <p:sp>
        <p:nvSpPr>
          <p:cNvPr id="19463" name="Прямоугольник 37"/>
          <p:cNvSpPr>
            <a:spLocks noChangeArrowheads="1"/>
          </p:cNvSpPr>
          <p:nvPr/>
        </p:nvSpPr>
        <p:spPr bwMode="auto">
          <a:xfrm>
            <a:off x="254000" y="2708275"/>
            <a:ext cx="381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Персональная льготная Транспортная карта</a:t>
            </a:r>
          </a:p>
        </p:txBody>
      </p:sp>
      <p:grpSp>
        <p:nvGrpSpPr>
          <p:cNvPr id="19464" name="Группа 3"/>
          <p:cNvGrpSpPr>
            <a:grpSpLocks/>
          </p:cNvGrpSpPr>
          <p:nvPr/>
        </p:nvGrpSpPr>
        <p:grpSpPr bwMode="auto">
          <a:xfrm>
            <a:off x="2555875" y="3789363"/>
            <a:ext cx="2087563" cy="1963737"/>
            <a:chOff x="2555776" y="3789040"/>
            <a:chExt cx="2088232" cy="1963380"/>
          </a:xfrm>
        </p:grpSpPr>
        <p:pic>
          <p:nvPicPr>
            <p:cNvPr id="19474" name="Рисунок 40" descr="card_05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55776" y="3789040"/>
              <a:ext cx="2088232" cy="132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Прямоугольник 13"/>
            <p:cNvSpPr>
              <a:spLocks noChangeArrowheads="1"/>
            </p:cNvSpPr>
            <p:nvPr/>
          </p:nvSpPr>
          <p:spPr bwMode="auto">
            <a:xfrm>
              <a:off x="2627784" y="5229200"/>
              <a:ext cx="19442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70C0"/>
                </a:buClr>
                <a:buSzPct val="150000"/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Карта для оплаты парковок города</a:t>
              </a:r>
            </a:p>
          </p:txBody>
        </p:sp>
      </p:grpSp>
      <p:pic>
        <p:nvPicPr>
          <p:cNvPr id="19465" name="Содержимое 11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787900" y="3789363"/>
            <a:ext cx="2030413" cy="1295400"/>
          </a:xfrm>
        </p:spPr>
      </p:pic>
      <p:sp>
        <p:nvSpPr>
          <p:cNvPr id="19466" name="Прямоугольник 16"/>
          <p:cNvSpPr>
            <a:spLocks noChangeArrowheads="1"/>
          </p:cNvSpPr>
          <p:nvPr/>
        </p:nvSpPr>
        <p:spPr bwMode="auto">
          <a:xfrm>
            <a:off x="4859338" y="5229225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Карта пригородных электропоездов</a:t>
            </a:r>
          </a:p>
        </p:txBody>
      </p:sp>
      <p:sp>
        <p:nvSpPr>
          <p:cNvPr id="19467" name="Прямоугольник 18"/>
          <p:cNvSpPr>
            <a:spLocks noChangeArrowheads="1"/>
          </p:cNvSpPr>
          <p:nvPr/>
        </p:nvSpPr>
        <p:spPr bwMode="auto">
          <a:xfrm>
            <a:off x="6948488" y="5229225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ru-RU" sz="14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Банковские транспортные карты</a:t>
            </a:r>
          </a:p>
        </p:txBody>
      </p:sp>
      <p:pic>
        <p:nvPicPr>
          <p:cNvPr id="19468" name="Рисунок 19" descr="Logo_Citycard_03_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333375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9" name="Группа 1"/>
          <p:cNvGrpSpPr>
            <a:grpSpLocks/>
          </p:cNvGrpSpPr>
          <p:nvPr/>
        </p:nvGrpSpPr>
        <p:grpSpPr bwMode="auto">
          <a:xfrm>
            <a:off x="6875463" y="1196975"/>
            <a:ext cx="2089150" cy="1963738"/>
            <a:chOff x="6876256" y="3789040"/>
            <a:chExt cx="2088232" cy="1963380"/>
          </a:xfrm>
        </p:grpSpPr>
        <p:pic>
          <p:nvPicPr>
            <p:cNvPr id="19472" name="Рисунок 20" descr="Карта_школьника_Л40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76256" y="3789040"/>
              <a:ext cx="2088232" cy="1316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Прямоугольник 21"/>
            <p:cNvSpPr>
              <a:spLocks noChangeArrowheads="1"/>
            </p:cNvSpPr>
            <p:nvPr/>
          </p:nvSpPr>
          <p:spPr bwMode="auto">
            <a:xfrm>
              <a:off x="6876256" y="5229200"/>
              <a:ext cx="19442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70C0"/>
                </a:buClr>
                <a:buSzPct val="150000"/>
              </a:pPr>
              <a:r>
                <a:rPr lang="ru-RU" sz="140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Карта школьника Лицея №40</a:t>
              </a:r>
            </a:p>
          </p:txBody>
        </p:sp>
      </p:grpSp>
      <p:pic>
        <p:nvPicPr>
          <p:cNvPr id="19470" name="Рисунок 22" descr="Visa SITICARD Fron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3789363"/>
            <a:ext cx="2008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4"/>
          <p:cNvPicPr>
            <a:picLocks noChangeAspect="1"/>
          </p:cNvPicPr>
          <p:nvPr/>
        </p:nvPicPr>
        <p:blipFill>
          <a:blip r:embed="rId10"/>
          <a:srcRect l="52609"/>
          <a:stretch>
            <a:fillRect/>
          </a:stretch>
        </p:blipFill>
        <p:spPr bwMode="auto">
          <a:xfrm>
            <a:off x="2359025" y="1141413"/>
            <a:ext cx="2141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09013" cy="649288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Ситикард. Особенности выпуска </a:t>
            </a:r>
            <a:br>
              <a:rPr lang="ru-RU" sz="240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персональных и льготных Транспортных карт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492500" y="1341438"/>
            <a:ext cx="492918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200">
                <a:latin typeface="Segoe UI" pitchFamily="34" charset="0"/>
                <a:cs typeface="Segoe UI" pitchFamily="34" charset="0"/>
              </a:rPr>
              <a:t>На персональную и льготную карту наносится фотография пользователя, его фамилия, имя и отчество, дата рождения и, при необходимости, номер документа, подтверждающего право на льготы.</a:t>
            </a:r>
          </a:p>
          <a:p>
            <a:pPr indent="355600" algn="just">
              <a:lnSpc>
                <a:spcPct val="150000"/>
              </a:lnSpc>
            </a:pPr>
            <a:r>
              <a:rPr lang="ru-RU" sz="1200">
                <a:latin typeface="Segoe UI" pitchFamily="34" charset="0"/>
                <a:cs typeface="Segoe UI" pitchFamily="34" charset="0"/>
              </a:rPr>
              <a:t>Выпуск Персональных Транспортных карт осуществляется Оператором системы за свой счёт на основании заявления Пользователей. Заявления на изготовление и выдачу Персональных Транспортных карт оформляются в Пунктах обслуживания Пользователей и в МФЦ. </a:t>
            </a:r>
          </a:p>
          <a:p>
            <a:pPr indent="355600" algn="just">
              <a:lnSpc>
                <a:spcPct val="150000"/>
              </a:lnSpc>
            </a:pPr>
            <a:r>
              <a:rPr lang="ru-RU" sz="1200">
                <a:latin typeface="Segoe UI" pitchFamily="34" charset="0"/>
                <a:cs typeface="Segoe UI" pitchFamily="34" charset="0"/>
              </a:rPr>
              <a:t>Оператор системы осуществляет постоянный информационный обмен с уполномоченным органом социальной защиты о наличии у граждан прав на льготы по оплате проезда. </a:t>
            </a:r>
          </a:p>
          <a:p>
            <a:pPr indent="355600" algn="just">
              <a:lnSpc>
                <a:spcPct val="150000"/>
              </a:lnSpc>
            </a:pPr>
            <a:r>
              <a:rPr lang="ru-RU" sz="1200">
                <a:latin typeface="Segoe UI" pitchFamily="34" charset="0"/>
                <a:cs typeface="Segoe UI" pitchFamily="34" charset="0"/>
              </a:rPr>
              <a:t>Оператор системы зарегистрирован в качестве оператора по обработке персональных данных и осуществляет обработку, хранение и передачу персональных данных пользователей в соответствии с требованиями действующего законодательства РФ.</a:t>
            </a:r>
          </a:p>
        </p:txBody>
      </p:sp>
      <p:pic>
        <p:nvPicPr>
          <p:cNvPr id="20483" name="Рисунок 20" descr="К-льгот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28432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Logo_Citycard_03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05263"/>
            <a:ext cx="32400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250825" y="547688"/>
            <a:ext cx="7727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Многофункциональные банковские карты</a:t>
            </a:r>
            <a:b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 с транспортным приложением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1196975"/>
            <a:ext cx="8497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70C0"/>
              </a:buClr>
            </a:pPr>
            <a:r>
              <a:rPr lang="ru-RU" sz="1600">
                <a:latin typeface="Segoe UI Light" pitchFamily="34" charset="0"/>
                <a:cs typeface="Segoe UI" pitchFamily="34" charset="0"/>
              </a:rPr>
              <a:t>Бесконтактные банковские карты транспортным приложением и нефинансовыми сервисами</a:t>
            </a:r>
            <a:endParaRPr lang="ru-RU" sz="1600">
              <a:solidFill>
                <a:srgbClr val="0070C0"/>
              </a:solidFill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140DB-B3FA-43CA-A252-475572D879A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4292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5" descr="Logo_Citycard_03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Рисунок 12" descr="Visa SITICARD Fron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844675"/>
            <a:ext cx="33131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Рисунок 14" descr="Visa SITICARD Bac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860800"/>
            <a:ext cx="2555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726363" cy="792163"/>
          </a:xfrm>
        </p:spPr>
        <p:txBody>
          <a:bodyPr/>
          <a:lstStyle/>
          <a:p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Традиционная инфраструктура </a:t>
            </a:r>
            <a:r>
              <a:rPr lang="ru-RU" sz="24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400" b="1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smtClean="0">
                <a:solidFill>
                  <a:srgbClr val="005490"/>
                </a:solidFill>
                <a:latin typeface="Segoe UI" pitchFamily="34" charset="0"/>
                <a:cs typeface="Segoe UI" pitchFamily="34" charset="0"/>
              </a:rPr>
              <a:t>пополнения транспортных карт </a:t>
            </a:r>
          </a:p>
        </p:txBody>
      </p:sp>
      <p:pic>
        <p:nvPicPr>
          <p:cNvPr id="23554" name="Рисунок 11" descr="Logo_Citycard_0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048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7EAFE-7B99-45F3-9280-9A970AA24AA5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Рисунок 8" descr="CARD_pr_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628775"/>
            <a:ext cx="7175500" cy="381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pos_terminal_newpos_8110.jpg"/>
          <p:cNvPicPr>
            <a:picLocks noChangeAspect="1"/>
          </p:cNvPicPr>
          <p:nvPr/>
        </p:nvPicPr>
        <p:blipFill>
          <a:blip r:embed="rId4" cstate="print"/>
          <a:srcRect l="17678" t="3722" r="12541"/>
          <a:stretch>
            <a:fillRect/>
          </a:stretch>
        </p:blipFill>
        <p:spPr>
          <a:xfrm rot="20065728">
            <a:off x="3062173" y="1824214"/>
            <a:ext cx="2491496" cy="25781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611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Arial</vt:lpstr>
      <vt:lpstr>Segoe UI</vt:lpstr>
      <vt:lpstr>Segoe UI Light</vt:lpstr>
      <vt:lpstr>Wingdings</vt:lpstr>
      <vt:lpstr>Тема Office</vt:lpstr>
      <vt:lpstr>Слайд 1</vt:lpstr>
      <vt:lpstr>Давайте знакомиться!</vt:lpstr>
      <vt:lpstr>АО НоваКард - один из мировых лидеров в области  производства смарт-карт и разработки технологий на их основе</vt:lpstr>
      <vt:lpstr>Слайд 4</vt:lpstr>
      <vt:lpstr>Слайд 5</vt:lpstr>
      <vt:lpstr>Работающие в системе бесконтактные карты</vt:lpstr>
      <vt:lpstr>Ситикард. Особенности выпуска  персональных и льготных Транспортных карт</vt:lpstr>
      <vt:lpstr>Слайд 8</vt:lpstr>
      <vt:lpstr>Традиционная инфраструктура  пополнения транспортных карт </vt:lpstr>
      <vt:lpstr>Слайд 10</vt:lpstr>
      <vt:lpstr>Слайд 11</vt:lpstr>
      <vt:lpstr>Мобильное приложение – центр дистанционной системы пополнения транспортных карт </vt:lpstr>
      <vt:lpstr>Оплата проезда с помощью мобильного телефона</vt:lpstr>
      <vt:lpstr>Виртуальная транспортная карта на NFC SIM-карте </vt:lpstr>
      <vt:lpstr>Несколько виртуальных транспортных карт на NFC SIM-карте </vt:lpstr>
      <vt:lpstr>Как работает мобильное приложение</vt:lpstr>
      <vt:lpstr>Слайд 17</vt:lpstr>
      <vt:lpstr>Комплексное решение для систем оплаты проезда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sergey.birin</dc:creator>
  <cp:lastModifiedBy>Komersant</cp:lastModifiedBy>
  <cp:revision>347</cp:revision>
  <dcterms:created xsi:type="dcterms:W3CDTF">2016-07-11T07:25:23Z</dcterms:created>
  <dcterms:modified xsi:type="dcterms:W3CDTF">2017-04-06T10:09:09Z</dcterms:modified>
</cp:coreProperties>
</file>